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315" r:id="rId10"/>
    <p:sldId id="316" r:id="rId11"/>
    <p:sldId id="317" r:id="rId12"/>
    <p:sldId id="318" r:id="rId13"/>
    <p:sldId id="319" r:id="rId14"/>
    <p:sldId id="313" r:id="rId15"/>
    <p:sldId id="269" r:id="rId16"/>
    <p:sldId id="314" r:id="rId17"/>
    <p:sldId id="270" r:id="rId18"/>
    <p:sldId id="271" r:id="rId19"/>
    <p:sldId id="272" r:id="rId20"/>
    <p:sldId id="320" r:id="rId21"/>
    <p:sldId id="273" r:id="rId22"/>
    <p:sldId id="274" r:id="rId23"/>
    <p:sldId id="321"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322" r:id="rId40"/>
    <p:sldId id="290" r:id="rId41"/>
    <p:sldId id="323" r:id="rId42"/>
    <p:sldId id="291" r:id="rId43"/>
    <p:sldId id="307" r:id="rId44"/>
    <p:sldId id="308" r:id="rId45"/>
    <p:sldId id="292" r:id="rId46"/>
    <p:sldId id="293" r:id="rId47"/>
    <p:sldId id="294" r:id="rId48"/>
    <p:sldId id="295" r:id="rId49"/>
    <p:sldId id="324" r:id="rId50"/>
    <p:sldId id="296" r:id="rId51"/>
    <p:sldId id="325" r:id="rId52"/>
    <p:sldId id="297" r:id="rId53"/>
    <p:sldId id="326" r:id="rId54"/>
    <p:sldId id="327"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37" autoAdjust="0"/>
    <p:restoredTop sz="81170" autoAdjust="0"/>
  </p:normalViewPr>
  <p:slideViewPr>
    <p:cSldViewPr snapToGrid="0">
      <p:cViewPr varScale="1">
        <p:scale>
          <a:sx n="64" d="100"/>
          <a:sy n="64" d="100"/>
        </p:scale>
        <p:origin x="648" y="18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9AA48B9-9F3B-1640-B25D-023AEEF936BA}" type="doc">
      <dgm:prSet loTypeId="urn:microsoft.com/office/officeart/2005/8/layout/process1" loCatId="list" qsTypeId="urn:microsoft.com/office/officeart/2005/8/quickstyle/simple2" qsCatId="simple" csTypeId="urn:microsoft.com/office/officeart/2005/8/colors/accent1_2" csCatId="accent1" phldr="1"/>
      <dgm:spPr/>
      <dgm:t>
        <a:bodyPr/>
        <a:lstStyle/>
        <a:p>
          <a:endParaRPr lang="en-US"/>
        </a:p>
      </dgm:t>
    </dgm:pt>
    <dgm:pt modelId="{03F5C846-E4A2-504F-B5D1-ACDB3C4E4B7E}">
      <dgm:prSet phldrT="[Text]"/>
      <dgm:spPr/>
      <dgm:t>
        <a:bodyPr/>
        <a:lstStyle/>
        <a:p>
          <a:r>
            <a:rPr lang="en-US" dirty="0" smtClean="0"/>
            <a:t>Make Change</a:t>
          </a:r>
          <a:endParaRPr lang="en-US" dirty="0"/>
        </a:p>
      </dgm:t>
    </dgm:pt>
    <dgm:pt modelId="{8821625A-79C8-B74B-82BC-F90251DD9EEA}" type="parTrans" cxnId="{812B0854-5E6D-CC47-9A00-99CE4F207056}">
      <dgm:prSet/>
      <dgm:spPr/>
      <dgm:t>
        <a:bodyPr/>
        <a:lstStyle/>
        <a:p>
          <a:endParaRPr lang="en-US"/>
        </a:p>
      </dgm:t>
    </dgm:pt>
    <dgm:pt modelId="{8DB6F5E7-3049-9845-BAF7-A4FD7447EE2F}" type="sibTrans" cxnId="{812B0854-5E6D-CC47-9A00-99CE4F207056}">
      <dgm:prSet/>
      <dgm:spPr/>
      <dgm:t>
        <a:bodyPr/>
        <a:lstStyle/>
        <a:p>
          <a:endParaRPr lang="en-US"/>
        </a:p>
      </dgm:t>
    </dgm:pt>
    <dgm:pt modelId="{1C7E91DE-AC5B-A444-8EAB-EAFE8B49B8D5}">
      <dgm:prSet/>
      <dgm:spPr/>
      <dgm:t>
        <a:bodyPr/>
        <a:lstStyle/>
        <a:p>
          <a:r>
            <a:rPr lang="en-US" dirty="0" smtClean="0"/>
            <a:t>Test Change</a:t>
          </a:r>
        </a:p>
      </dgm:t>
    </dgm:pt>
    <dgm:pt modelId="{012A0786-9CF1-D444-8A6E-7345D04AE18D}" type="parTrans" cxnId="{56665156-1F20-2C46-8B54-A57210D75359}">
      <dgm:prSet/>
      <dgm:spPr/>
      <dgm:t>
        <a:bodyPr/>
        <a:lstStyle/>
        <a:p>
          <a:endParaRPr lang="en-US"/>
        </a:p>
      </dgm:t>
    </dgm:pt>
    <dgm:pt modelId="{509A0CB5-9231-E546-B8E8-23933FDDD061}" type="sibTrans" cxnId="{56665156-1F20-2C46-8B54-A57210D75359}">
      <dgm:prSet/>
      <dgm:spPr/>
      <dgm:t>
        <a:bodyPr/>
        <a:lstStyle/>
        <a:p>
          <a:endParaRPr lang="en-US"/>
        </a:p>
      </dgm:t>
    </dgm:pt>
    <dgm:pt modelId="{A29605AF-1F9E-7A4E-9739-64D0858A552F}">
      <dgm:prSet/>
      <dgm:spPr/>
      <dgm:t>
        <a:bodyPr/>
        <a:lstStyle/>
        <a:p>
          <a:r>
            <a:rPr lang="en-US" dirty="0" smtClean="0"/>
            <a:t>Update the Version</a:t>
          </a:r>
        </a:p>
      </dgm:t>
    </dgm:pt>
    <dgm:pt modelId="{8E9EE8A1-4868-6D4D-98D4-6900A9582722}" type="parTrans" cxnId="{058D44CC-25AF-C444-B4EA-40D9908128CE}">
      <dgm:prSet/>
      <dgm:spPr/>
      <dgm:t>
        <a:bodyPr/>
        <a:lstStyle/>
        <a:p>
          <a:endParaRPr lang="en-US"/>
        </a:p>
      </dgm:t>
    </dgm:pt>
    <dgm:pt modelId="{9A63FDBF-44FE-A44C-AC05-9572CF3613C9}" type="sibTrans" cxnId="{058D44CC-25AF-C444-B4EA-40D9908128CE}">
      <dgm:prSet/>
      <dgm:spPr/>
      <dgm:t>
        <a:bodyPr/>
        <a:lstStyle/>
        <a:p>
          <a:endParaRPr lang="en-US"/>
        </a:p>
      </dgm:t>
    </dgm:pt>
    <dgm:pt modelId="{D394D7BB-79FB-0543-849A-211BA7D2D5B5}">
      <dgm:prSet/>
      <dgm:spPr/>
      <dgm:t>
        <a:bodyPr/>
        <a:lstStyle/>
        <a:p>
          <a:r>
            <a:rPr lang="en-US" dirty="0" smtClean="0"/>
            <a:t>Commit Changes</a:t>
          </a:r>
          <a:endParaRPr lang="en-US" dirty="0"/>
        </a:p>
      </dgm:t>
    </dgm:pt>
    <dgm:pt modelId="{F0971108-648C-CB41-A854-AF0719538E19}" type="parTrans" cxnId="{DAC0EF20-273C-064A-A4CA-421EEC4A5CCE}">
      <dgm:prSet/>
      <dgm:spPr/>
      <dgm:t>
        <a:bodyPr/>
        <a:lstStyle/>
        <a:p>
          <a:endParaRPr lang="en-US"/>
        </a:p>
      </dgm:t>
    </dgm:pt>
    <dgm:pt modelId="{5B60583D-6CEC-6A48-9EE7-E61C78F11A11}" type="sibTrans" cxnId="{DAC0EF20-273C-064A-A4CA-421EEC4A5CCE}">
      <dgm:prSet/>
      <dgm:spPr/>
      <dgm:t>
        <a:bodyPr/>
        <a:lstStyle/>
        <a:p>
          <a:endParaRPr lang="en-US"/>
        </a:p>
      </dgm:t>
    </dgm:pt>
    <dgm:pt modelId="{0A3305C0-1049-3941-B89A-995DADA52F7C}" type="pres">
      <dgm:prSet presAssocID="{59AA48B9-9F3B-1640-B25D-023AEEF936BA}" presName="Name0" presStyleCnt="0">
        <dgm:presLayoutVars>
          <dgm:dir/>
          <dgm:resizeHandles val="exact"/>
        </dgm:presLayoutVars>
      </dgm:prSet>
      <dgm:spPr/>
      <dgm:t>
        <a:bodyPr/>
        <a:lstStyle/>
        <a:p>
          <a:endParaRPr lang="en-US"/>
        </a:p>
      </dgm:t>
    </dgm:pt>
    <dgm:pt modelId="{6BE37803-770B-9543-9949-C74545E9ECF8}" type="pres">
      <dgm:prSet presAssocID="{03F5C846-E4A2-504F-B5D1-ACDB3C4E4B7E}" presName="node" presStyleLbl="node1" presStyleIdx="0" presStyleCnt="4">
        <dgm:presLayoutVars>
          <dgm:bulletEnabled val="1"/>
        </dgm:presLayoutVars>
      </dgm:prSet>
      <dgm:spPr/>
      <dgm:t>
        <a:bodyPr/>
        <a:lstStyle/>
        <a:p>
          <a:endParaRPr lang="en-US"/>
        </a:p>
      </dgm:t>
    </dgm:pt>
    <dgm:pt modelId="{5F6B9282-E7CF-1E49-AE48-564B2938FBF6}" type="pres">
      <dgm:prSet presAssocID="{8DB6F5E7-3049-9845-BAF7-A4FD7447EE2F}" presName="sibTrans" presStyleLbl="sibTrans2D1" presStyleIdx="0" presStyleCnt="3"/>
      <dgm:spPr/>
      <dgm:t>
        <a:bodyPr/>
        <a:lstStyle/>
        <a:p>
          <a:endParaRPr lang="en-US"/>
        </a:p>
      </dgm:t>
    </dgm:pt>
    <dgm:pt modelId="{8C4EA92E-1653-BA40-ABC4-0B8A3F5DF516}" type="pres">
      <dgm:prSet presAssocID="{8DB6F5E7-3049-9845-BAF7-A4FD7447EE2F}" presName="connectorText" presStyleLbl="sibTrans2D1" presStyleIdx="0" presStyleCnt="3"/>
      <dgm:spPr/>
      <dgm:t>
        <a:bodyPr/>
        <a:lstStyle/>
        <a:p>
          <a:endParaRPr lang="en-US"/>
        </a:p>
      </dgm:t>
    </dgm:pt>
    <dgm:pt modelId="{CF9F1BC4-8F1D-F547-90F5-081D23C242BE}" type="pres">
      <dgm:prSet presAssocID="{1C7E91DE-AC5B-A444-8EAB-EAFE8B49B8D5}" presName="node" presStyleLbl="node1" presStyleIdx="1" presStyleCnt="4">
        <dgm:presLayoutVars>
          <dgm:bulletEnabled val="1"/>
        </dgm:presLayoutVars>
      </dgm:prSet>
      <dgm:spPr/>
      <dgm:t>
        <a:bodyPr/>
        <a:lstStyle/>
        <a:p>
          <a:endParaRPr lang="en-US"/>
        </a:p>
      </dgm:t>
    </dgm:pt>
    <dgm:pt modelId="{6315213B-A98A-8349-BC74-ADB765F81092}" type="pres">
      <dgm:prSet presAssocID="{509A0CB5-9231-E546-B8E8-23933FDDD061}" presName="sibTrans" presStyleLbl="sibTrans2D1" presStyleIdx="1" presStyleCnt="3"/>
      <dgm:spPr/>
      <dgm:t>
        <a:bodyPr/>
        <a:lstStyle/>
        <a:p>
          <a:endParaRPr lang="en-US"/>
        </a:p>
      </dgm:t>
    </dgm:pt>
    <dgm:pt modelId="{FB3BBE07-7993-A946-B3B2-8FE714561825}" type="pres">
      <dgm:prSet presAssocID="{509A0CB5-9231-E546-B8E8-23933FDDD061}" presName="connectorText" presStyleLbl="sibTrans2D1" presStyleIdx="1" presStyleCnt="3"/>
      <dgm:spPr/>
      <dgm:t>
        <a:bodyPr/>
        <a:lstStyle/>
        <a:p>
          <a:endParaRPr lang="en-US"/>
        </a:p>
      </dgm:t>
    </dgm:pt>
    <dgm:pt modelId="{8E0DD96B-03B3-6D4B-94F7-0AB92F6E2376}" type="pres">
      <dgm:prSet presAssocID="{A29605AF-1F9E-7A4E-9739-64D0858A552F}" presName="node" presStyleLbl="node1" presStyleIdx="2" presStyleCnt="4">
        <dgm:presLayoutVars>
          <dgm:bulletEnabled val="1"/>
        </dgm:presLayoutVars>
      </dgm:prSet>
      <dgm:spPr/>
      <dgm:t>
        <a:bodyPr/>
        <a:lstStyle/>
        <a:p>
          <a:endParaRPr lang="en-US"/>
        </a:p>
      </dgm:t>
    </dgm:pt>
    <dgm:pt modelId="{8B799BBC-23CB-5647-A5AF-F6AD1DFD4BF7}" type="pres">
      <dgm:prSet presAssocID="{9A63FDBF-44FE-A44C-AC05-9572CF3613C9}" presName="sibTrans" presStyleLbl="sibTrans2D1" presStyleIdx="2" presStyleCnt="3"/>
      <dgm:spPr/>
      <dgm:t>
        <a:bodyPr/>
        <a:lstStyle/>
        <a:p>
          <a:endParaRPr lang="en-US"/>
        </a:p>
      </dgm:t>
    </dgm:pt>
    <dgm:pt modelId="{3A53B938-2E7A-584C-969A-2A3AF8C5FF8E}" type="pres">
      <dgm:prSet presAssocID="{9A63FDBF-44FE-A44C-AC05-9572CF3613C9}" presName="connectorText" presStyleLbl="sibTrans2D1" presStyleIdx="2" presStyleCnt="3"/>
      <dgm:spPr/>
      <dgm:t>
        <a:bodyPr/>
        <a:lstStyle/>
        <a:p>
          <a:endParaRPr lang="en-US"/>
        </a:p>
      </dgm:t>
    </dgm:pt>
    <dgm:pt modelId="{219F8D53-A587-5941-B6DF-E0695DE31872}" type="pres">
      <dgm:prSet presAssocID="{D394D7BB-79FB-0543-849A-211BA7D2D5B5}" presName="node" presStyleLbl="node1" presStyleIdx="3" presStyleCnt="4">
        <dgm:presLayoutVars>
          <dgm:bulletEnabled val="1"/>
        </dgm:presLayoutVars>
      </dgm:prSet>
      <dgm:spPr/>
      <dgm:t>
        <a:bodyPr/>
        <a:lstStyle/>
        <a:p>
          <a:endParaRPr lang="en-US"/>
        </a:p>
      </dgm:t>
    </dgm:pt>
  </dgm:ptLst>
  <dgm:cxnLst>
    <dgm:cxn modelId="{058D44CC-25AF-C444-B4EA-40D9908128CE}" srcId="{59AA48B9-9F3B-1640-B25D-023AEEF936BA}" destId="{A29605AF-1F9E-7A4E-9739-64D0858A552F}" srcOrd="2" destOrd="0" parTransId="{8E9EE8A1-4868-6D4D-98D4-6900A9582722}" sibTransId="{9A63FDBF-44FE-A44C-AC05-9572CF3613C9}"/>
    <dgm:cxn modelId="{93AF7689-EA4D-9A41-9D0F-6395B954AD23}" type="presOf" srcId="{509A0CB5-9231-E546-B8E8-23933FDDD061}" destId="{6315213B-A98A-8349-BC74-ADB765F81092}" srcOrd="0" destOrd="0" presId="urn:microsoft.com/office/officeart/2005/8/layout/process1"/>
    <dgm:cxn modelId="{FF7C6DC2-F078-634D-8F39-C949B1291F61}" type="presOf" srcId="{9A63FDBF-44FE-A44C-AC05-9572CF3613C9}" destId="{8B799BBC-23CB-5647-A5AF-F6AD1DFD4BF7}" srcOrd="0" destOrd="0" presId="urn:microsoft.com/office/officeart/2005/8/layout/process1"/>
    <dgm:cxn modelId="{A59A4329-79F3-0144-B730-5A8BE6489B3F}" type="presOf" srcId="{1C7E91DE-AC5B-A444-8EAB-EAFE8B49B8D5}" destId="{CF9F1BC4-8F1D-F547-90F5-081D23C242BE}" srcOrd="0" destOrd="0" presId="urn:microsoft.com/office/officeart/2005/8/layout/process1"/>
    <dgm:cxn modelId="{D3B4EA7C-72A7-614D-B44E-2FDF1F16130B}" type="presOf" srcId="{59AA48B9-9F3B-1640-B25D-023AEEF936BA}" destId="{0A3305C0-1049-3941-B89A-995DADA52F7C}" srcOrd="0" destOrd="0" presId="urn:microsoft.com/office/officeart/2005/8/layout/process1"/>
    <dgm:cxn modelId="{74880111-4C9F-214E-A2BC-2C753BC50A23}" type="presOf" srcId="{03F5C846-E4A2-504F-B5D1-ACDB3C4E4B7E}" destId="{6BE37803-770B-9543-9949-C74545E9ECF8}" srcOrd="0" destOrd="0" presId="urn:microsoft.com/office/officeart/2005/8/layout/process1"/>
    <dgm:cxn modelId="{2AF7BF07-0829-AE42-9712-052606B313AE}" type="presOf" srcId="{A29605AF-1F9E-7A4E-9739-64D0858A552F}" destId="{8E0DD96B-03B3-6D4B-94F7-0AB92F6E2376}" srcOrd="0" destOrd="0" presId="urn:microsoft.com/office/officeart/2005/8/layout/process1"/>
    <dgm:cxn modelId="{812B0854-5E6D-CC47-9A00-99CE4F207056}" srcId="{59AA48B9-9F3B-1640-B25D-023AEEF936BA}" destId="{03F5C846-E4A2-504F-B5D1-ACDB3C4E4B7E}" srcOrd="0" destOrd="0" parTransId="{8821625A-79C8-B74B-82BC-F90251DD9EEA}" sibTransId="{8DB6F5E7-3049-9845-BAF7-A4FD7447EE2F}"/>
    <dgm:cxn modelId="{EF2C468F-EE62-3D4C-98CC-1911CB1661BB}" type="presOf" srcId="{8DB6F5E7-3049-9845-BAF7-A4FD7447EE2F}" destId="{8C4EA92E-1653-BA40-ABC4-0B8A3F5DF516}" srcOrd="1" destOrd="0" presId="urn:microsoft.com/office/officeart/2005/8/layout/process1"/>
    <dgm:cxn modelId="{DD5402EC-E911-EE46-BF18-A181778F5822}" type="presOf" srcId="{8DB6F5E7-3049-9845-BAF7-A4FD7447EE2F}" destId="{5F6B9282-E7CF-1E49-AE48-564B2938FBF6}" srcOrd="0" destOrd="0" presId="urn:microsoft.com/office/officeart/2005/8/layout/process1"/>
    <dgm:cxn modelId="{63AFE3BD-C093-184D-979C-AEA34E456D2E}" type="presOf" srcId="{D394D7BB-79FB-0543-849A-211BA7D2D5B5}" destId="{219F8D53-A587-5941-B6DF-E0695DE31872}" srcOrd="0" destOrd="0" presId="urn:microsoft.com/office/officeart/2005/8/layout/process1"/>
    <dgm:cxn modelId="{56665156-1F20-2C46-8B54-A57210D75359}" srcId="{59AA48B9-9F3B-1640-B25D-023AEEF936BA}" destId="{1C7E91DE-AC5B-A444-8EAB-EAFE8B49B8D5}" srcOrd="1" destOrd="0" parTransId="{012A0786-9CF1-D444-8A6E-7345D04AE18D}" sibTransId="{509A0CB5-9231-E546-B8E8-23933FDDD061}"/>
    <dgm:cxn modelId="{05A70016-5A82-AD4C-A510-34762B39EFFD}" type="presOf" srcId="{9A63FDBF-44FE-A44C-AC05-9572CF3613C9}" destId="{3A53B938-2E7A-584C-969A-2A3AF8C5FF8E}" srcOrd="1" destOrd="0" presId="urn:microsoft.com/office/officeart/2005/8/layout/process1"/>
    <dgm:cxn modelId="{97FD8E47-7C85-104D-A2E3-DDB0E4C732BB}" type="presOf" srcId="{509A0CB5-9231-E546-B8E8-23933FDDD061}" destId="{FB3BBE07-7993-A946-B3B2-8FE714561825}" srcOrd="1" destOrd="0" presId="urn:microsoft.com/office/officeart/2005/8/layout/process1"/>
    <dgm:cxn modelId="{DAC0EF20-273C-064A-A4CA-421EEC4A5CCE}" srcId="{59AA48B9-9F3B-1640-B25D-023AEEF936BA}" destId="{D394D7BB-79FB-0543-849A-211BA7D2D5B5}" srcOrd="3" destOrd="0" parTransId="{F0971108-648C-CB41-A854-AF0719538E19}" sibTransId="{5B60583D-6CEC-6A48-9EE7-E61C78F11A11}"/>
    <dgm:cxn modelId="{8DE0D2EA-FA2E-CF48-94F6-39B4C6AC4BDD}" type="presParOf" srcId="{0A3305C0-1049-3941-B89A-995DADA52F7C}" destId="{6BE37803-770B-9543-9949-C74545E9ECF8}" srcOrd="0" destOrd="0" presId="urn:microsoft.com/office/officeart/2005/8/layout/process1"/>
    <dgm:cxn modelId="{D0FC19FF-CC6E-A745-B592-A608AAA89083}" type="presParOf" srcId="{0A3305C0-1049-3941-B89A-995DADA52F7C}" destId="{5F6B9282-E7CF-1E49-AE48-564B2938FBF6}" srcOrd="1" destOrd="0" presId="urn:microsoft.com/office/officeart/2005/8/layout/process1"/>
    <dgm:cxn modelId="{8B5D8788-C926-9D4D-B52B-6EA5BAB0A9AA}" type="presParOf" srcId="{5F6B9282-E7CF-1E49-AE48-564B2938FBF6}" destId="{8C4EA92E-1653-BA40-ABC4-0B8A3F5DF516}" srcOrd="0" destOrd="0" presId="urn:microsoft.com/office/officeart/2005/8/layout/process1"/>
    <dgm:cxn modelId="{AAF720D2-F6BC-4D4B-B94E-72DF1789F29E}" type="presParOf" srcId="{0A3305C0-1049-3941-B89A-995DADA52F7C}" destId="{CF9F1BC4-8F1D-F547-90F5-081D23C242BE}" srcOrd="2" destOrd="0" presId="urn:microsoft.com/office/officeart/2005/8/layout/process1"/>
    <dgm:cxn modelId="{C6501312-1265-B64B-A55F-4F80DD5D9055}" type="presParOf" srcId="{0A3305C0-1049-3941-B89A-995DADA52F7C}" destId="{6315213B-A98A-8349-BC74-ADB765F81092}" srcOrd="3" destOrd="0" presId="urn:microsoft.com/office/officeart/2005/8/layout/process1"/>
    <dgm:cxn modelId="{B0335E61-565B-C34A-AC34-C06A62C5CC89}" type="presParOf" srcId="{6315213B-A98A-8349-BC74-ADB765F81092}" destId="{FB3BBE07-7993-A946-B3B2-8FE714561825}" srcOrd="0" destOrd="0" presId="urn:microsoft.com/office/officeart/2005/8/layout/process1"/>
    <dgm:cxn modelId="{ECCC9E38-5A73-9546-A0F9-67BAEF1787B1}" type="presParOf" srcId="{0A3305C0-1049-3941-B89A-995DADA52F7C}" destId="{8E0DD96B-03B3-6D4B-94F7-0AB92F6E2376}" srcOrd="4" destOrd="0" presId="urn:microsoft.com/office/officeart/2005/8/layout/process1"/>
    <dgm:cxn modelId="{70F48E41-B2CD-AA41-B6B8-9D02908BEF28}" type="presParOf" srcId="{0A3305C0-1049-3941-B89A-995DADA52F7C}" destId="{8B799BBC-23CB-5647-A5AF-F6AD1DFD4BF7}" srcOrd="5" destOrd="0" presId="urn:microsoft.com/office/officeart/2005/8/layout/process1"/>
    <dgm:cxn modelId="{E256484F-CEE6-4247-8B99-CD3DD44E6ABB}" type="presParOf" srcId="{8B799BBC-23CB-5647-A5AF-F6AD1DFD4BF7}" destId="{3A53B938-2E7A-584C-969A-2A3AF8C5FF8E}" srcOrd="0" destOrd="0" presId="urn:microsoft.com/office/officeart/2005/8/layout/process1"/>
    <dgm:cxn modelId="{94747762-3831-6D42-B8B9-CD3D8094C211}" type="presParOf" srcId="{0A3305C0-1049-3941-B89A-995DADA52F7C}" destId="{219F8D53-A587-5941-B6DF-E0695DE31872}"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E37803-770B-9543-9949-C74545E9ECF8}">
      <dsp:nvSpPr>
        <dsp:cNvPr id="0" name=""/>
        <dsp:cNvSpPr/>
      </dsp:nvSpPr>
      <dsp:spPr>
        <a:xfrm>
          <a:off x="4290" y="1856026"/>
          <a:ext cx="1876119" cy="1125671"/>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t>Make Change</a:t>
          </a:r>
          <a:endParaRPr lang="en-US" sz="2500" kern="1200" dirty="0"/>
        </a:p>
      </dsp:txBody>
      <dsp:txXfrm>
        <a:off x="37260" y="1888996"/>
        <a:ext cx="1810179" cy="1059731"/>
      </dsp:txXfrm>
    </dsp:sp>
    <dsp:sp modelId="{5F6B9282-E7CF-1E49-AE48-564B2938FBF6}">
      <dsp:nvSpPr>
        <dsp:cNvPr id="0" name=""/>
        <dsp:cNvSpPr/>
      </dsp:nvSpPr>
      <dsp:spPr>
        <a:xfrm>
          <a:off x="2068022" y="2186223"/>
          <a:ext cx="397737" cy="465277"/>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2000" kern="1200"/>
        </a:p>
      </dsp:txBody>
      <dsp:txXfrm>
        <a:off x="2068022" y="2279278"/>
        <a:ext cx="278416" cy="279167"/>
      </dsp:txXfrm>
    </dsp:sp>
    <dsp:sp modelId="{CF9F1BC4-8F1D-F547-90F5-081D23C242BE}">
      <dsp:nvSpPr>
        <dsp:cNvPr id="0" name=""/>
        <dsp:cNvSpPr/>
      </dsp:nvSpPr>
      <dsp:spPr>
        <a:xfrm>
          <a:off x="2630857" y="1856026"/>
          <a:ext cx="1876119" cy="1125671"/>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t>Test Change</a:t>
          </a:r>
        </a:p>
      </dsp:txBody>
      <dsp:txXfrm>
        <a:off x="2663827" y="1888996"/>
        <a:ext cx="1810179" cy="1059731"/>
      </dsp:txXfrm>
    </dsp:sp>
    <dsp:sp modelId="{6315213B-A98A-8349-BC74-ADB765F81092}">
      <dsp:nvSpPr>
        <dsp:cNvPr id="0" name=""/>
        <dsp:cNvSpPr/>
      </dsp:nvSpPr>
      <dsp:spPr>
        <a:xfrm>
          <a:off x="4694589" y="2186223"/>
          <a:ext cx="397737" cy="465277"/>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2000" kern="1200"/>
        </a:p>
      </dsp:txBody>
      <dsp:txXfrm>
        <a:off x="4694589" y="2279278"/>
        <a:ext cx="278416" cy="279167"/>
      </dsp:txXfrm>
    </dsp:sp>
    <dsp:sp modelId="{8E0DD96B-03B3-6D4B-94F7-0AB92F6E2376}">
      <dsp:nvSpPr>
        <dsp:cNvPr id="0" name=""/>
        <dsp:cNvSpPr/>
      </dsp:nvSpPr>
      <dsp:spPr>
        <a:xfrm>
          <a:off x="5257424" y="1856026"/>
          <a:ext cx="1876119" cy="1125671"/>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t>Update the Version</a:t>
          </a:r>
        </a:p>
      </dsp:txBody>
      <dsp:txXfrm>
        <a:off x="5290394" y="1888996"/>
        <a:ext cx="1810179" cy="1059731"/>
      </dsp:txXfrm>
    </dsp:sp>
    <dsp:sp modelId="{8B799BBC-23CB-5647-A5AF-F6AD1DFD4BF7}">
      <dsp:nvSpPr>
        <dsp:cNvPr id="0" name=""/>
        <dsp:cNvSpPr/>
      </dsp:nvSpPr>
      <dsp:spPr>
        <a:xfrm>
          <a:off x="7321156" y="2186223"/>
          <a:ext cx="397737" cy="465277"/>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2000" kern="1200"/>
        </a:p>
      </dsp:txBody>
      <dsp:txXfrm>
        <a:off x="7321156" y="2279278"/>
        <a:ext cx="278416" cy="279167"/>
      </dsp:txXfrm>
    </dsp:sp>
    <dsp:sp modelId="{219F8D53-A587-5941-B6DF-E0695DE31872}">
      <dsp:nvSpPr>
        <dsp:cNvPr id="0" name=""/>
        <dsp:cNvSpPr/>
      </dsp:nvSpPr>
      <dsp:spPr>
        <a:xfrm>
          <a:off x="7883991" y="1856026"/>
          <a:ext cx="1876119" cy="1125671"/>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t>Commit Changes</a:t>
          </a:r>
          <a:endParaRPr lang="en-US" sz="2500" kern="1200" dirty="0"/>
        </a:p>
      </dsp:txBody>
      <dsp:txXfrm>
        <a:off x="7916961" y="1888996"/>
        <a:ext cx="1810179" cy="1059731"/>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2016-03-01</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2016-03-01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those values about the system it is time to update the server recipe to include these details in the test page that we deploy.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8644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a:t>
            </a:r>
            <a:r>
              <a:rPr lang="en-US" baseline="0" dirty="0" smtClean="0"/>
              <a:t> the server recipe and update the content attribute of the file resource to include some new HTML that includes the fields that we are interested in seeing in our test page.</a:t>
            </a:r>
          </a:p>
          <a:p>
            <a:endParaRPr lang="en-US" baseline="0" dirty="0" smtClean="0"/>
          </a:p>
          <a:p>
            <a:r>
              <a:rPr lang="en-US" baseline="0" dirty="0" smtClean="0"/>
              <a:t>Notice that the first line of the content attribute is no longer terminated with a single-quote. The single-quote is moved until the very end of the content after the element that contains the CPU Mhz.</a:t>
            </a:r>
          </a:p>
          <a:p>
            <a:endParaRPr lang="en-US" baseline="0" dirty="0" smtClean="0"/>
          </a:p>
          <a:p>
            <a:r>
              <a:rPr lang="en-US" baseline="0" dirty="0" smtClean="0"/>
              <a:t>Instructor Note: Hard-coding these values is addressed later in discussion and updated to use real-time values in an exercise. This content is done in this manner so that learners are able to see the hard-coded values and replace them with the node attribute equivalents.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recipe has been updated.</a:t>
            </a:r>
            <a:r>
              <a:rPr lang="en-US" baseline="0" dirty="0" smtClean="0"/>
              <a:t> Now it is time to test the changes that we have made. We have not written any new tests but our existing tests will ensure that the functionality we have come to depend on will not be broken.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52183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Even</a:t>
            </a:r>
            <a:r>
              <a:rPr lang="en-US" baseline="0" dirty="0" smtClean="0"/>
              <a:t> though that seemed like a small change, it was a change. And with any changes there is a chance that we made a mistake or changed the behavior that was previously expected. If we decided to not run our tests we would be taking a risk when we attempted to apply it to our current system or if we were to give the cookbook to another individual.</a:t>
            </a:r>
          </a:p>
          <a:p>
            <a:endParaRPr lang="en-US" dirty="0" smtClean="0"/>
          </a:p>
          <a:p>
            <a:r>
              <a:rPr lang="en-US" dirty="0" smtClean="0"/>
              <a:t>This is an important</a:t>
            </a:r>
            <a:r>
              <a:rPr lang="en-US" baseline="0" dirty="0" smtClean="0"/>
              <a:t> practice to follow. After completing a change it is a good idea to execute the test suite.</a:t>
            </a:r>
            <a:endParaRPr lang="en-US" dirty="0" smtClean="0"/>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a:t>
            </a:r>
            <a:r>
              <a:rPr lang="en-US" dirty="0" err="1" smtClean="0"/>
              <a:t>iis</a:t>
            </a:r>
            <a:r>
              <a:rPr lang="en-US" dirty="0" smtClean="0"/>
              <a:t>-demo'</a:t>
            </a:r>
            <a:r>
              <a:rPr lang="en-US" baseline="0" dirty="0" smtClean="0"/>
              <a:t> </a:t>
            </a:r>
            <a:r>
              <a:rPr lang="en-US" dirty="0" smtClean="0"/>
              <a:t>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a:t>
            </a:r>
            <a:r>
              <a:rPr lang="en-US" baseline="0" dirty="0" smtClean="0"/>
              <a:t> we have not defined any new tests but the tests that we currently test that the recipe converges successfully and that the existing functionality is still present.</a:t>
            </a:r>
          </a:p>
          <a:p>
            <a:endParaRPr lang="en-US" baseline="0" dirty="0" smtClean="0"/>
          </a:p>
          <a:p>
            <a:r>
              <a:rPr lang="en-US" baseline="0" dirty="0" smtClean="0"/>
              <a:t>First run `kitchen converge` to apply the updated policy against the same test instance. Because we are not destroying the instance, when we converge it will act much faster as the resources will be updating the existing features, files, and services already in place.</a:t>
            </a:r>
          </a:p>
          <a:p>
            <a:endParaRPr lang="en-US" baseline="0" dirty="0" smtClean="0"/>
          </a:p>
          <a:p>
            <a:r>
              <a:rPr lang="en-US" baseline="0" dirty="0" smtClean="0"/>
              <a:t>Second run `kitchen verify` to ensure that the tests that we have defined previously will still pass.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everything converges successfully and all the tests pass it is time to apply the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09352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a:t>
            </a:r>
            <a:r>
              <a:rPr lang="en-US" dirty="0" err="1" smtClean="0"/>
              <a:t>iis</a:t>
            </a:r>
            <a:r>
              <a:rPr lang="en-US" dirty="0" smtClean="0"/>
              <a:t>-demo'</a:t>
            </a:r>
            <a:r>
              <a:rPr lang="en-US" baseline="0" dirty="0" smtClean="0"/>
              <a:t> </a:t>
            </a:r>
            <a:r>
              <a:rPr lang="en-US" dirty="0" smtClean="0"/>
              <a:t>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a:t>
            </a:r>
            <a:r>
              <a:rPr lang="en-US" baseline="0" dirty="0" smtClean="0"/>
              <a:t> Default page is returning the new updated content with the details about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53981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Default page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a:t>
            </a:r>
            <a:r>
              <a:rPr lang="en-US" baseline="0" dirty="0" smtClean="0"/>
              <a:t> Development Kit (</a:t>
            </a:r>
            <a:r>
              <a:rPr lang="en-US" baseline="0" dirty="0" err="1" smtClean="0"/>
              <a:t>ChefDK</a:t>
            </a:r>
            <a:r>
              <a:rPr lang="en-US" baseline="0"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as</a:t>
            </a:r>
            <a:r>
              <a:rPr lang="en-US" baseline="0" dirty="0" smtClean="0"/>
              <a:t> a group let's return the recipe and update file resource to use the dynamic attributes found by </a:t>
            </a:r>
            <a:r>
              <a:rPr lang="en-US" baseline="0" dirty="0" err="1" smtClean="0"/>
              <a:t>Ohai</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441539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Update</a:t>
            </a:r>
            <a:r>
              <a:rPr lang="en-US" baseline="0" dirty="0" smtClean="0"/>
              <a:t> the content attribute of the file resource to include the node details. Remember to include the details about the node in the content string we need to use string interpolation. String interpolation requires that the string be a double-quoted string. Ensure you change the single-quotes to double quotes. Then use `#{}` to escape out of the double-quoted string. Between the curly braces you can define the node object and specify which attribute you would like to display.</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t>
            </a:r>
            <a:r>
              <a:rPr lang="en-US" dirty="0" err="1" smtClean="0"/>
              <a:t>iis</a:t>
            </a:r>
            <a:r>
              <a:rPr lang="en-US" dirty="0" smtClean="0"/>
              <a:t>-demo' cookbook's directory</a:t>
            </a:r>
            <a:r>
              <a:rPr lang="en-US" baseline="0" dirty="0" smtClean="0"/>
              <a:t> and t</a:t>
            </a:r>
            <a:r>
              <a:rPr lang="en-US" dirty="0" smtClean="0"/>
              <a:t>hen converge</a:t>
            </a:r>
            <a:r>
              <a:rPr lang="en-US" baseline="0" dirty="0" smtClean="0"/>
              <a:t> and verify the </a:t>
            </a:r>
            <a:r>
              <a:rPr lang="en-US" dirty="0" smtClean="0"/>
              <a:t>cookbook. This ensures</a:t>
            </a:r>
            <a:r>
              <a:rPr lang="en-US" baseline="0" dirty="0" smtClean="0"/>
              <a:t> that change we made was done without an error and did not break any of the existing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a:t>
            </a:r>
            <a:r>
              <a:rPr lang="en-US" baseline="0" dirty="0" smtClean="0"/>
              <a:t> </a:t>
            </a:r>
            <a:r>
              <a:rPr lang="en-US" dirty="0" smtClean="0"/>
              <a:t>change to the home directory</a:t>
            </a:r>
            <a:r>
              <a:rPr lang="en-US" baseline="0" dirty="0" smtClean="0"/>
              <a:t> and then run </a:t>
            </a:r>
            <a:r>
              <a:rPr lang="en-US" dirty="0" smtClean="0"/>
              <a:t>`chef-client` to apply the </a:t>
            </a:r>
            <a:r>
              <a:rPr lang="en-US" dirty="0" err="1" smtClean="0"/>
              <a:t>iis</a:t>
            </a:r>
            <a:r>
              <a:rPr lang="en-US" dirty="0" smtClean="0"/>
              <a:t>-demo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deploying our IIS</a:t>
            </a:r>
            <a:r>
              <a:rPr lang="en-US" baseline="0" dirty="0" smtClean="0"/>
              <a:t> server it would be nice if the test page displayed some details about the system. Together, let's walk through finding out these details and then updating the content attribute of the file resource to include this new content.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Whenever</a:t>
            </a:r>
            <a:r>
              <a:rPr lang="en-US" baseline="0" dirty="0" smtClean="0"/>
              <a:t> you make a change to the cookbook it is important to test it to verify that it works. It is also important to update the version of the cookbook to correspond with the change in the features provided by the cookbook.</a:t>
            </a:r>
          </a:p>
          <a:p>
            <a:endParaRPr lang="en-US" dirty="0" smtClean="0"/>
          </a:p>
          <a:p>
            <a:r>
              <a:rPr lang="en-US" dirty="0" smtClean="0"/>
              <a:t>Together,</a:t>
            </a:r>
            <a:r>
              <a:rPr lang="en-US" baseline="0" dirty="0" smtClean="0"/>
              <a:t> let's talk about version numbers, update the version number, and then commit the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a:t>
            </a:r>
            <a:r>
              <a:rPr lang="en-US" baseline="0" dirty="0" smtClean="0"/>
              <a:t> a simple hello message. Now the page displays the hello message with additional details about the system</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Changing the contents of an existing resource--by adding the attributes of the node doesn't seem like a bug fix and it doesn't seem like a major rewrite. It is like a new set of features while remaining backwards compatible. That sounds like a</a:t>
            </a:r>
            <a:r>
              <a:rPr lang="en-US" baseline="0" dirty="0" smtClean="0"/>
              <a:t> Minor changes based on the definitions provided by the Semantic Versioning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the idea in mind that we want to update the minor version number we need to find that version number within the cookbook. When we do, we will "bump" the number - which means to increase the value by 1.</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0463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a:t>
            </a:r>
            <a:r>
              <a:rPr lang="en-US" baseline="0" dirty="0" smtClean="0"/>
              <a:t> the "</a:t>
            </a:r>
            <a:r>
              <a:rPr lang="en-US" baseline="0" dirty="0" err="1" smtClean="0"/>
              <a:t>iis</a:t>
            </a:r>
            <a:r>
              <a:rPr lang="en-US" baseline="0" dirty="0" smtClean="0"/>
              <a:t>-demo" cookbook's metadata file. Find the line that specifies the version and increase the minor value by 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the last thing is to save those</a:t>
            </a:r>
            <a:r>
              <a:rPr lang="en-US" baseline="0" dirty="0" smtClean="0"/>
              <a:t> changes in version control. This will allow us in the future to return to this version of the code if we need to reproduce issues when someone uses the cookbook.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205633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you have bumped the version number and committed your work you now have experienced the entire workflow when working with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0469795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you make the changes to the policies defined within your cookbook to meet the new requirements. Test the changes that you have by writing and executing the tests that are defined. When all the tests pass it is time to update the version of the cookbook. Then finally commit your changes. At this point you would then share those changes with your central source code repository and share the cookbook with your team.</a:t>
            </a:r>
          </a:p>
          <a:p>
            <a:endParaRPr lang="en-US" baseline="0" dirty="0" smtClean="0"/>
          </a:p>
          <a:p>
            <a:r>
              <a:rPr lang="en-US" baseline="0" dirty="0" smtClean="0"/>
              <a:t>It is important to note that some individuals like to write the tests before they make changes the system. This is called Test-Driven Development (TDD). This often helps you when developing cookbooks to explicitly define the expectations of the code you are about to write. This workflow is often adopted after one becomes more comfortable with this first workflow.</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8470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0721431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Runnin</a:t>
            </a:r>
            <a:r>
              <a:rPr lang="en-US" baseline="0" dirty="0" smtClean="0"/>
              <a:t>g the `</a:t>
            </a:r>
            <a:r>
              <a:rPr lang="en-US" baseline="0" dirty="0" err="1" smtClean="0"/>
              <a:t>ipconfig</a:t>
            </a:r>
            <a:r>
              <a:rPr lang="en-US" baseline="0" dirty="0" smtClean="0"/>
              <a:t>` command will return to the IP Address of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2057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Runnin</a:t>
            </a:r>
            <a:r>
              <a:rPr lang="en-US" baseline="0" dirty="0" smtClean="0"/>
              <a:t>g the `hostname` command will return to the </a:t>
            </a:r>
            <a:r>
              <a:rPr lang="en-US" baseline="0" dirty="0" err="1" smtClean="0"/>
              <a:t>hostnane</a:t>
            </a:r>
            <a:r>
              <a:rPr lang="en-US" baseline="0" dirty="0" smtClean="0"/>
              <a:t> of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10283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Runnin</a:t>
            </a:r>
            <a:r>
              <a:rPr lang="en-US" baseline="0" dirty="0" smtClean="0"/>
              <a:t>g the following command will return to the total physical memory of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5799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Runnin</a:t>
            </a:r>
            <a:r>
              <a:rPr lang="en-US" baseline="0" dirty="0" smtClean="0"/>
              <a:t>g the following command will return to the </a:t>
            </a:r>
            <a:r>
              <a:rPr lang="en-US" baseline="0" dirty="0" err="1" smtClean="0"/>
              <a:t>cpu</a:t>
            </a:r>
            <a:r>
              <a:rPr lang="en-US" baseline="0" dirty="0" smtClean="0"/>
              <a:t> name which includes the clock speed of the CPU.</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8162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 Id="rId3"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48315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06556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8921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806" r:id="rId13"/>
    <p:sldLayoutId id="2147483808" r:id="rId14"/>
    <p:sldLayoutId id="2147483809" r:id="rId15"/>
    <p:sldLayoutId id="2147483810" r:id="rId16"/>
    <p:sldLayoutId id="2147483811" r:id="rId17"/>
    <p:sldLayoutId id="2147483812" r:id="rId18"/>
    <p:sldLayoutId id="2147483813" r:id="rId19"/>
    <p:sldLayoutId id="2147483814" r:id="rId20"/>
    <p:sldLayoutId id="2147483815"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docs.chef.io/ohai.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hyperlink" Target="http://docs.chef.io/ohai.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hyperlink" Target="http://docs.chef.io/ohai.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 Id="rId3" Type="http://schemas.openxmlformats.org/officeDocument/2006/relationships/hyperlink" Target="http://docs.chef.io/nodes.html#attributes" TargetMode="Externa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1.xml"/><Relationship Id="rId3" Type="http://schemas.openxmlformats.org/officeDocument/2006/relationships/hyperlink" Target="https://docs.chef.io/cookbook_versions.html"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 Id="rId3" Type="http://schemas.openxmlformats.org/officeDocument/2006/relationships/hyperlink" Target="http://semver.org/"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8.xml"/><Relationship Id="rId2" Type="http://schemas.openxmlformats.org/officeDocument/2006/relationships/notesSlide" Target="../notesSlides/notesSlide4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a:t>
            </a:r>
            <a:r>
              <a:rPr lang="en-US" dirty="0"/>
              <a:t>System</a:t>
            </a:r>
          </a:p>
        </p:txBody>
      </p:sp>
      <p:sp>
        <p:nvSpPr>
          <p:cNvPr id="4" name="Content Placeholder 3"/>
          <p:cNvSpPr>
            <a:spLocks noGrp="1"/>
          </p:cNvSpPr>
          <p:nvPr>
            <p:ph sz="quarter" idx="11"/>
          </p:nvPr>
        </p:nvSpPr>
        <p:spPr/>
        <p:txBody>
          <a:bodyPr/>
          <a:lstStyle/>
          <a:p>
            <a:r>
              <a:rPr lang="en-US" dirty="0" smtClean="0"/>
              <a:t>Displaying system details in the default web page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9" name="Text Placeholder 2"/>
          <p:cNvSpPr>
            <a:spLocks noGrp="1"/>
          </p:cNvSpPr>
          <p:nvPr>
            <p:ph type="body" sz="quarter" idx="10"/>
          </p:nvPr>
        </p:nvSpPr>
        <p:spPr>
          <a:xfrm>
            <a:off x="3012273" y="5989430"/>
            <a:ext cx="11318532" cy="2071728"/>
          </a:xfrm>
        </p:spPr>
        <p:txBody>
          <a:bodyPr>
            <a:normAutofit lnSpcReduction="10000"/>
          </a:bodyPr>
          <a:lstStyle/>
          <a:p>
            <a:pPr marL="380990" indent="-380990">
              <a:buFont typeface="Wingdings" charset="2"/>
              <a:buChar char="ü"/>
            </a:pPr>
            <a:r>
              <a:rPr lang="en-US" dirty="0" smtClean="0"/>
              <a:t>Find out various details about the system</a:t>
            </a:r>
          </a:p>
          <a:p>
            <a:pPr marL="380990" indent="-380990">
              <a:buFont typeface="Wingdings" charset="2"/>
              <a:buChar char="q"/>
            </a:pPr>
            <a:r>
              <a:rPr lang="en-US" dirty="0" smtClean="0"/>
              <a:t>Update the web page file contents, in the "</a:t>
            </a:r>
            <a:r>
              <a:rPr lang="en-US" dirty="0" err="1" smtClean="0"/>
              <a:t>iis</a:t>
            </a:r>
            <a:r>
              <a:rPr lang="en-US" dirty="0" smtClean="0"/>
              <a:t>-demo" cookbook, to include system details</a:t>
            </a:r>
          </a:p>
          <a:p>
            <a:pPr marL="380990" indent="-380990">
              <a:buFont typeface="Wingdings" charset="2"/>
              <a:buChar char="q"/>
            </a:pPr>
            <a:r>
              <a:rPr lang="en-US" dirty="0" smtClean="0"/>
              <a:t>Use Test Kitchen to converge and verify the "</a:t>
            </a:r>
            <a:r>
              <a:rPr lang="en-US" dirty="0" err="1" smtClean="0"/>
              <a:t>iis</a:t>
            </a:r>
            <a:r>
              <a:rPr lang="en-US" dirty="0" smtClean="0"/>
              <a:t>-demo" cookbook</a:t>
            </a:r>
          </a:p>
          <a:p>
            <a:pPr marL="380990" indent="-380990">
              <a:buFont typeface="Wingdings" charset="2"/>
              <a:buChar char="q"/>
            </a:pPr>
            <a:r>
              <a:rPr lang="en-US" dirty="0" smtClean="0"/>
              <a:t>Use chef-client to locally apply the "</a:t>
            </a:r>
            <a:r>
              <a:rPr lang="en-US" dirty="0" err="1" smtClean="0"/>
              <a:t>iis</a:t>
            </a:r>
            <a:r>
              <a:rPr lang="en-US" dirty="0" smtClean="0"/>
              <a:t>-demo" cookbook's default recipe</a:t>
            </a:r>
          </a:p>
        </p:txBody>
      </p:sp>
    </p:spTree>
    <p:extLst>
      <p:ext uri="{BB962C8B-B14F-4D97-AF65-F5344CB8AC3E}">
        <p14:creationId xmlns:p14="http://schemas.microsoft.com/office/powerpoint/2010/main" val="1310257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5875220"/>
          </a:xfrm>
        </p:spPr>
        <p:txBody>
          <a:bodyPr>
            <a:noAutofit/>
          </a:bodyPr>
          <a:lstStyle/>
          <a:p>
            <a:r>
              <a:rPr lang="en-US" sz="2667" dirty="0" smtClean="0"/>
              <a:t># ... POWERSHELL_SCRIPT RESOURCE ...</a:t>
            </a:r>
          </a:p>
          <a:p>
            <a:endParaRPr lang="en-US" sz="2667" dirty="0"/>
          </a:p>
          <a:p>
            <a:r>
              <a:rPr lang="en-US" sz="2667" dirty="0"/>
              <a:t>file 'c:\</a:t>
            </a:r>
            <a:r>
              <a:rPr lang="en-US" sz="2667" dirty="0" err="1"/>
              <a:t>inetpub</a:t>
            </a:r>
            <a:r>
              <a:rPr lang="en-US" sz="2667" dirty="0"/>
              <a:t>\</a:t>
            </a:r>
            <a:r>
              <a:rPr lang="en-US" sz="2667" dirty="0" err="1"/>
              <a:t>wwwroot</a:t>
            </a:r>
            <a:r>
              <a:rPr lang="en-US" sz="2667" dirty="0"/>
              <a:t>\</a:t>
            </a:r>
            <a:r>
              <a:rPr lang="en-US" sz="2667" dirty="0" err="1"/>
              <a:t>Default.htm</a:t>
            </a:r>
            <a:r>
              <a:rPr lang="en-US" sz="2667" dirty="0"/>
              <a:t>' do</a:t>
            </a:r>
          </a:p>
          <a:p>
            <a:r>
              <a:rPr lang="en-US" sz="2667" dirty="0"/>
              <a:t>  content '&lt;h1&gt;Hello, world!&lt;/h1</a:t>
            </a:r>
            <a:r>
              <a:rPr lang="en-US" sz="2667" dirty="0" smtClean="0"/>
              <a:t>&gt;</a:t>
            </a:r>
          </a:p>
          <a:p>
            <a:r>
              <a:rPr lang="en-US" sz="2667" dirty="0" smtClean="0"/>
              <a:t>&lt;h2&gt;</a:t>
            </a:r>
            <a:r>
              <a:rPr lang="en-US" sz="2667" dirty="0" err="1" smtClean="0"/>
              <a:t>ipaddress</a:t>
            </a:r>
            <a:r>
              <a:rPr lang="en-US" sz="2667" dirty="0" smtClean="0"/>
              <a:t>: </a:t>
            </a:r>
            <a:r>
              <a:rPr lang="en-US" sz="2800" dirty="0" smtClean="0"/>
              <a:t>172.31.21.21</a:t>
            </a:r>
            <a:r>
              <a:rPr lang="en-US" sz="2667" dirty="0" smtClean="0"/>
              <a:t>&lt;/h2&gt;</a:t>
            </a:r>
          </a:p>
          <a:p>
            <a:r>
              <a:rPr lang="en-US" sz="2667" dirty="0"/>
              <a:t>&lt;</a:t>
            </a:r>
            <a:r>
              <a:rPr lang="en-US" sz="2667" dirty="0" smtClean="0"/>
              <a:t>h2&gt;hostname: </a:t>
            </a:r>
            <a:r>
              <a:rPr lang="en-US" sz="2800" dirty="0" smtClean="0"/>
              <a:t>WIN-KRQSVD3RFM7</a:t>
            </a:r>
            <a:r>
              <a:rPr lang="en-US" sz="2667" dirty="0" smtClean="0"/>
              <a:t>&lt;/</a:t>
            </a:r>
            <a:r>
              <a:rPr lang="en-US" sz="2667" dirty="0"/>
              <a:t>h2</a:t>
            </a:r>
            <a:r>
              <a:rPr lang="en-US" sz="2667" dirty="0" smtClean="0"/>
              <a:t>&gt;</a:t>
            </a:r>
          </a:p>
          <a:p>
            <a:r>
              <a:rPr lang="en-US" sz="2667" dirty="0"/>
              <a:t>&lt;</a:t>
            </a:r>
            <a:r>
              <a:rPr lang="en-US" sz="2667" dirty="0" smtClean="0"/>
              <a:t>h2&gt;total memory: </a:t>
            </a:r>
            <a:r>
              <a:rPr lang="en-US" sz="2800" dirty="0" smtClean="0"/>
              <a:t>8052654080</a:t>
            </a:r>
            <a:r>
              <a:rPr lang="en-US" sz="2667" dirty="0" smtClean="0"/>
              <a:t>&lt;/</a:t>
            </a:r>
            <a:r>
              <a:rPr lang="en-US" sz="2667" dirty="0"/>
              <a:t>h2</a:t>
            </a:r>
            <a:r>
              <a:rPr lang="en-US" sz="2667" dirty="0" smtClean="0"/>
              <a:t>&gt;</a:t>
            </a:r>
          </a:p>
          <a:p>
            <a:r>
              <a:rPr lang="en-US" sz="2667" dirty="0"/>
              <a:t>&lt;</a:t>
            </a:r>
            <a:r>
              <a:rPr lang="en-US" sz="2667" dirty="0" smtClean="0"/>
              <a:t>h2&gt;CPU </a:t>
            </a:r>
            <a:r>
              <a:rPr lang="en-US" sz="2667" dirty="0" err="1" smtClean="0"/>
              <a:t>Mhz</a:t>
            </a:r>
            <a:r>
              <a:rPr lang="en-US" sz="2667" dirty="0" smtClean="0"/>
              <a:t>: </a:t>
            </a:r>
            <a:r>
              <a:rPr lang="it-IT" sz="2800" dirty="0" smtClean="0"/>
              <a:t>2.90GHz</a:t>
            </a:r>
            <a:r>
              <a:rPr lang="en-US" sz="2667" dirty="0" smtClean="0"/>
              <a:t>&lt;/</a:t>
            </a:r>
            <a:r>
              <a:rPr lang="en-US" sz="2667" dirty="0"/>
              <a:t>h2&gt;</a:t>
            </a:r>
            <a:r>
              <a:rPr lang="en-US" sz="2667" dirty="0" smtClean="0"/>
              <a:t>'</a:t>
            </a:r>
            <a:endParaRPr lang="en-US" sz="2667" dirty="0"/>
          </a:p>
          <a:p>
            <a:r>
              <a:rPr lang="en-US" sz="2667" dirty="0" smtClean="0"/>
              <a:t>end</a:t>
            </a:r>
          </a:p>
          <a:p>
            <a:endParaRPr lang="en-US" sz="2667" dirty="0"/>
          </a:p>
          <a:p>
            <a:r>
              <a:rPr lang="en-US" sz="2667" dirty="0" smtClean="0"/>
              <a:t># ... SERVICE RESOURCE ...</a:t>
            </a:r>
            <a:endParaRPr lang="en-US" sz="2667" dirty="0"/>
          </a:p>
        </p:txBody>
      </p:sp>
      <p:sp>
        <p:nvSpPr>
          <p:cNvPr id="4" name="Text Placeholder 3"/>
          <p:cNvSpPr>
            <a:spLocks noGrp="1"/>
          </p:cNvSpPr>
          <p:nvPr>
            <p:ph type="body" sz="quarter" idx="11"/>
          </p:nvPr>
        </p:nvSpPr>
        <p:spPr/>
        <p:txBody>
          <a:bodyPr>
            <a:noAutofit/>
          </a:bodyPr>
          <a:lstStyle/>
          <a:p>
            <a:r>
              <a:rPr lang="en-US" sz="3733" dirty="0" smtClean="0"/>
              <a:t>~\cookbooks\</a:t>
            </a:r>
            <a:r>
              <a:rPr lang="en-US" sz="3733" dirty="0" err="1" smtClean="0"/>
              <a:t>iis</a:t>
            </a:r>
            <a:r>
              <a:rPr lang="en-US" sz="3733" dirty="0" smtClean="0"/>
              <a:t>-demo\recipe\</a:t>
            </a:r>
            <a:r>
              <a:rPr lang="en-US" sz="3733" dirty="0" err="1" smtClean="0"/>
              <a:t>server.rb</a:t>
            </a:r>
            <a:endParaRPr lang="en-US" sz="3733" dirty="0"/>
          </a:p>
        </p:txBody>
      </p:sp>
      <p:sp>
        <p:nvSpPr>
          <p:cNvPr id="6" name="Text Placeholder 5"/>
          <p:cNvSpPr>
            <a:spLocks noGrp="1"/>
          </p:cNvSpPr>
          <p:nvPr>
            <p:ph type="body" sz="quarter" idx="13"/>
          </p:nvPr>
        </p:nvSpPr>
        <p:spPr>
          <a:xfrm>
            <a:off x="1108582" y="3633537"/>
            <a:ext cx="14404273" cy="2550695"/>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4" name="Content Placeholder 3"/>
          <p:cNvSpPr>
            <a:spLocks noGrp="1"/>
          </p:cNvSpPr>
          <p:nvPr>
            <p:ph sz="quarter" idx="11"/>
          </p:nvPr>
        </p:nvSpPr>
        <p:spPr/>
        <p:txBody>
          <a:bodyPr/>
          <a:lstStyle/>
          <a:p>
            <a:r>
              <a:rPr lang="en-US" dirty="0" smtClean="0"/>
              <a:t>Displaying system details in the default web page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
        <p:nvSpPr>
          <p:cNvPr id="7" name="Text Placeholder 2"/>
          <p:cNvSpPr>
            <a:spLocks noGrp="1"/>
          </p:cNvSpPr>
          <p:nvPr>
            <p:ph type="body" sz="quarter" idx="10"/>
          </p:nvPr>
        </p:nvSpPr>
        <p:spPr>
          <a:xfrm>
            <a:off x="3012273" y="5989430"/>
            <a:ext cx="11318532" cy="2071728"/>
          </a:xfrm>
        </p:spPr>
        <p:txBody>
          <a:bodyPr>
            <a:normAutofit lnSpcReduction="10000"/>
          </a:bodyPr>
          <a:lstStyle/>
          <a:p>
            <a:pPr marL="380990" indent="-380990">
              <a:buFont typeface="Wingdings" charset="2"/>
              <a:buChar char="ü"/>
            </a:pPr>
            <a:r>
              <a:rPr lang="en-US" dirty="0" smtClean="0"/>
              <a:t>Find out various details about the system</a:t>
            </a:r>
          </a:p>
          <a:p>
            <a:pPr marL="380990" indent="-380990">
              <a:buFont typeface="Wingdings" charset="2"/>
              <a:buChar char="ü"/>
            </a:pPr>
            <a:r>
              <a:rPr lang="en-US" dirty="0" smtClean="0"/>
              <a:t>Update the web page file contents, in the "</a:t>
            </a:r>
            <a:r>
              <a:rPr lang="en-US" dirty="0" err="1" smtClean="0"/>
              <a:t>iis</a:t>
            </a:r>
            <a:r>
              <a:rPr lang="en-US" dirty="0" smtClean="0"/>
              <a:t>-demo" cookbook, to include system details</a:t>
            </a:r>
          </a:p>
          <a:p>
            <a:pPr marL="380990" indent="-380990">
              <a:buFont typeface="Wingdings" charset="2"/>
              <a:buChar char="q"/>
            </a:pPr>
            <a:r>
              <a:rPr lang="en-US" dirty="0" smtClean="0"/>
              <a:t>Use Test Kitchen to converge and verify the "</a:t>
            </a:r>
            <a:r>
              <a:rPr lang="en-US" dirty="0" err="1" smtClean="0"/>
              <a:t>iis</a:t>
            </a:r>
            <a:r>
              <a:rPr lang="en-US" dirty="0" smtClean="0"/>
              <a:t>-demo" cookbook</a:t>
            </a:r>
          </a:p>
          <a:p>
            <a:pPr marL="380990" indent="-380990">
              <a:buFont typeface="Wingdings" charset="2"/>
              <a:buChar char="q"/>
            </a:pPr>
            <a:r>
              <a:rPr lang="en-US" dirty="0" smtClean="0"/>
              <a:t>Use chef-client to locally apply the "</a:t>
            </a:r>
            <a:r>
              <a:rPr lang="en-US" dirty="0" err="1" smtClean="0"/>
              <a:t>iis</a:t>
            </a:r>
            <a:r>
              <a:rPr lang="en-US" dirty="0" smtClean="0"/>
              <a:t>-demo" cookbook's default recipe</a:t>
            </a:r>
          </a:p>
        </p:txBody>
      </p:sp>
    </p:spTree>
    <p:extLst>
      <p:ext uri="{BB962C8B-B14F-4D97-AF65-F5344CB8AC3E}">
        <p14:creationId xmlns:p14="http://schemas.microsoft.com/office/powerpoint/2010/main" val="2019187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13753" y="2496327"/>
            <a:ext cx="12447920" cy="852712"/>
          </a:xfrm>
        </p:spPr>
        <p:txBody>
          <a:bodyPr>
            <a:normAutofit fontScale="90000"/>
          </a:bodyPr>
          <a:lstStyle/>
          <a:p>
            <a:r>
              <a:rPr lang="en-US" dirty="0" smtClean="0"/>
              <a:t>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50"/>
            <a:ext cx="14422528" cy="756346"/>
          </a:xfrm>
        </p:spPr>
        <p:txBody>
          <a:bodyPr anchor="ctr"/>
          <a:lstStyle/>
          <a:p>
            <a:r>
              <a:rPr lang="en-US" dirty="0"/>
              <a:t>&gt;</a:t>
            </a:r>
            <a:r>
              <a:rPr lang="en-US" dirty="0" smtClean="0"/>
              <a:t> </a:t>
            </a:r>
            <a:r>
              <a:rPr lang="en-US" dirty="0" smtClean="0"/>
              <a:t>cd ~\cookbooks\</a:t>
            </a:r>
            <a:r>
              <a:rPr lang="en-US" dirty="0" err="1" smtClean="0"/>
              <a:t>iis</a:t>
            </a:r>
            <a:r>
              <a:rPr lang="en-US" dirty="0" smtClean="0"/>
              <a:t>-demo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16414"/>
            <a:ext cx="14423693" cy="4944744"/>
          </a:xfrm>
        </p:spPr>
        <p:txBody>
          <a:bodyPr/>
          <a:lstStyle/>
          <a:p>
            <a:r>
              <a:rPr lang="en-US" sz="2200" dirty="0" smtClean="0"/>
              <a:t>...</a:t>
            </a:r>
          </a:p>
          <a:p>
            <a:r>
              <a:rPr lang="en-US" sz="2200" dirty="0" smtClean="0"/>
              <a:t>* </a:t>
            </a:r>
            <a:r>
              <a:rPr lang="en-US" sz="2200" dirty="0"/>
              <a:t>file[c:\</a:t>
            </a:r>
            <a:r>
              <a:rPr lang="en-US" sz="2200" dirty="0" err="1"/>
              <a:t>inetpub</a:t>
            </a:r>
            <a:r>
              <a:rPr lang="en-US" sz="2200" dirty="0"/>
              <a:t>\</a:t>
            </a:r>
            <a:r>
              <a:rPr lang="en-US" sz="2200" dirty="0" err="1"/>
              <a:t>wwwroot</a:t>
            </a:r>
            <a:r>
              <a:rPr lang="en-US" sz="2200" dirty="0"/>
              <a:t>\</a:t>
            </a:r>
            <a:r>
              <a:rPr lang="en-US" sz="2200" dirty="0" err="1"/>
              <a:t>Default.htm</a:t>
            </a:r>
            <a:r>
              <a:rPr lang="en-US" sz="2200" dirty="0"/>
              <a:t>] action create</a:t>
            </a:r>
          </a:p>
          <a:p>
            <a:r>
              <a:rPr lang="en-US" sz="2200" dirty="0"/>
              <a:t>           - update content in file c:\</a:t>
            </a:r>
            <a:r>
              <a:rPr lang="en-US" sz="2200" dirty="0" err="1"/>
              <a:t>inetpub</a:t>
            </a:r>
            <a:r>
              <a:rPr lang="en-US" sz="2200" dirty="0"/>
              <a:t>\</a:t>
            </a:r>
            <a:r>
              <a:rPr lang="en-US" sz="2200" dirty="0" err="1"/>
              <a:t>wwwroot</a:t>
            </a:r>
            <a:r>
              <a:rPr lang="en-US" sz="2200" dirty="0"/>
              <a:t>\</a:t>
            </a:r>
            <a:r>
              <a:rPr lang="en-US" sz="2200" dirty="0" err="1"/>
              <a:t>Default.htm</a:t>
            </a:r>
            <a:r>
              <a:rPr lang="en-US" sz="2200" dirty="0"/>
              <a:t> from 17d291 to f37fdd</a:t>
            </a:r>
          </a:p>
          <a:p>
            <a:r>
              <a:rPr lang="en-US" sz="2200" dirty="0"/>
              <a:t>           --- c:\</a:t>
            </a:r>
            <a:r>
              <a:rPr lang="en-US" sz="2200" dirty="0" err="1"/>
              <a:t>inetpub</a:t>
            </a:r>
            <a:r>
              <a:rPr lang="en-US" sz="2200" dirty="0"/>
              <a:t>\</a:t>
            </a:r>
            <a:r>
              <a:rPr lang="en-US" sz="2200" dirty="0" err="1"/>
              <a:t>wwwroot</a:t>
            </a:r>
            <a:r>
              <a:rPr lang="en-US" sz="2200" dirty="0"/>
              <a:t>\</a:t>
            </a:r>
            <a:r>
              <a:rPr lang="en-US" sz="2200" dirty="0" err="1"/>
              <a:t>Default.htm</a:t>
            </a:r>
            <a:r>
              <a:rPr lang="en-US" sz="2200" dirty="0"/>
              <a:t>   2015-12-23 21:34:57.000000000 +0000</a:t>
            </a:r>
          </a:p>
          <a:p>
            <a:r>
              <a:rPr lang="en-US" sz="2200" dirty="0"/>
              <a:t>           +++ c:\</a:t>
            </a:r>
            <a:r>
              <a:rPr lang="en-US" sz="2200" dirty="0" err="1"/>
              <a:t>inetpub</a:t>
            </a:r>
            <a:r>
              <a:rPr lang="en-US" sz="2200" dirty="0"/>
              <a:t>\</a:t>
            </a:r>
            <a:r>
              <a:rPr lang="en-US" sz="2200" dirty="0" err="1"/>
              <a:t>wwwroot</a:t>
            </a:r>
            <a:r>
              <a:rPr lang="en-US" sz="2200" dirty="0"/>
              <a:t>/Default.htm20151223-3788-i7kjq5       2015-12-23 22:43:48.000000000 +0000</a:t>
            </a:r>
          </a:p>
          <a:p>
            <a:r>
              <a:rPr lang="en-US" sz="2200" dirty="0"/>
              <a:t>           @@ -1,2 +1,6 @@</a:t>
            </a:r>
          </a:p>
          <a:p>
            <a:r>
              <a:rPr lang="en-US" sz="2200" dirty="0"/>
              <a:t>            &lt;h1&gt;Hello, world!&lt;/h1&gt;</a:t>
            </a:r>
          </a:p>
          <a:p>
            <a:r>
              <a:rPr lang="en-US" sz="2200" dirty="0"/>
              <a:t>           +&lt;h2&gt;</a:t>
            </a:r>
            <a:r>
              <a:rPr lang="en-US" sz="2200" dirty="0" err="1"/>
              <a:t>ipaddress</a:t>
            </a:r>
            <a:r>
              <a:rPr lang="en-US" sz="2200" dirty="0"/>
              <a:t>: 172.31.21.21&lt;/h2&gt;</a:t>
            </a:r>
          </a:p>
          <a:p>
            <a:r>
              <a:rPr lang="en-US" sz="2200" dirty="0"/>
              <a:t>           +&lt;h2&gt;hostname: WIN-KRQSVD3RFM7&lt;/h2&gt;</a:t>
            </a:r>
          </a:p>
          <a:p>
            <a:r>
              <a:rPr lang="en-US" sz="2200" dirty="0"/>
              <a:t>           +&lt;h2&gt;total memory: 8052654080&lt;/h2</a:t>
            </a:r>
            <a:r>
              <a:rPr lang="en-US" sz="2200" dirty="0" smtClean="0"/>
              <a:t>&gt;</a:t>
            </a:r>
            <a:endParaRPr lang="en-US" sz="2200" dirty="0"/>
          </a:p>
        </p:txBody>
      </p:sp>
      <p:sp>
        <p:nvSpPr>
          <p:cNvPr id="3" name="Title 2"/>
          <p:cNvSpPr>
            <a:spLocks noGrp="1"/>
          </p:cNvSpPr>
          <p:nvPr>
            <p:ph type="title"/>
          </p:nvPr>
        </p:nvSpPr>
        <p:spPr/>
        <p:txBody>
          <a:bodyPr>
            <a:normAutofit fontScale="90000"/>
          </a:bodyPr>
          <a:lstStyle/>
          <a:p>
            <a:r>
              <a:rPr lang="en-US" dirty="0" smtClean="0"/>
              <a:t>GE: Converge and Verify the Test Instance</a:t>
            </a:r>
            <a:endParaRPr lang="en-US" dirty="0"/>
          </a:p>
        </p:txBody>
      </p:sp>
      <p:sp>
        <p:nvSpPr>
          <p:cNvPr id="4" name="Text Placeholder 3"/>
          <p:cNvSpPr>
            <a:spLocks noGrp="1"/>
          </p:cNvSpPr>
          <p:nvPr>
            <p:ph type="body" sz="quarter" idx="11"/>
          </p:nvPr>
        </p:nvSpPr>
        <p:spPr>
          <a:xfrm>
            <a:off x="1121104" y="1337149"/>
            <a:ext cx="14422528" cy="1574493"/>
          </a:xfrm>
        </p:spPr>
        <p:txBody>
          <a:bodyPr/>
          <a:lstStyle/>
          <a:p>
            <a:r>
              <a:rPr lang="en-US" dirty="0"/>
              <a:t>&gt;</a:t>
            </a:r>
            <a:r>
              <a:rPr lang="en-US" dirty="0" smtClean="0"/>
              <a:t> </a:t>
            </a:r>
            <a:r>
              <a:rPr lang="en-US" dirty="0" smtClean="0"/>
              <a:t>kitchen converge</a:t>
            </a:r>
          </a:p>
          <a:p>
            <a:r>
              <a:rPr lang="en-US" dirty="0"/>
              <a:t>&gt;</a:t>
            </a:r>
            <a:r>
              <a:rPr lang="en-US" dirty="0" smtClean="0"/>
              <a:t> </a:t>
            </a:r>
            <a:r>
              <a:rPr lang="en-US" dirty="0" smtClean="0"/>
              <a:t>kitchen verify</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a:t>
            </a:r>
            <a:r>
              <a:rPr lang="en-US" dirty="0"/>
              <a:t>System</a:t>
            </a:r>
          </a:p>
        </p:txBody>
      </p:sp>
      <p:sp>
        <p:nvSpPr>
          <p:cNvPr id="4" name="Content Placeholder 3"/>
          <p:cNvSpPr>
            <a:spLocks noGrp="1"/>
          </p:cNvSpPr>
          <p:nvPr>
            <p:ph sz="quarter" idx="11"/>
          </p:nvPr>
        </p:nvSpPr>
        <p:spPr/>
        <p:txBody>
          <a:bodyPr/>
          <a:lstStyle/>
          <a:p>
            <a:r>
              <a:rPr lang="en-US" dirty="0" smtClean="0"/>
              <a:t>Displaying system details in the default web page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Text Placeholder 2"/>
          <p:cNvSpPr>
            <a:spLocks noGrp="1"/>
          </p:cNvSpPr>
          <p:nvPr>
            <p:ph type="body" sz="quarter" idx="10"/>
          </p:nvPr>
        </p:nvSpPr>
        <p:spPr>
          <a:xfrm>
            <a:off x="3012273" y="5989430"/>
            <a:ext cx="11318532" cy="2071728"/>
          </a:xfrm>
        </p:spPr>
        <p:txBody>
          <a:bodyPr>
            <a:normAutofit lnSpcReduction="10000"/>
          </a:bodyPr>
          <a:lstStyle/>
          <a:p>
            <a:pPr marL="380990" indent="-380990">
              <a:buFont typeface="Wingdings" charset="2"/>
              <a:buChar char="ü"/>
            </a:pPr>
            <a:r>
              <a:rPr lang="en-US" dirty="0" smtClean="0"/>
              <a:t>Find out various details about the system</a:t>
            </a:r>
          </a:p>
          <a:p>
            <a:pPr marL="380990" indent="-380990">
              <a:buFont typeface="Wingdings" charset="2"/>
              <a:buChar char="ü"/>
            </a:pPr>
            <a:r>
              <a:rPr lang="en-US" dirty="0" smtClean="0"/>
              <a:t>Update the web page file contents, in the "</a:t>
            </a:r>
            <a:r>
              <a:rPr lang="en-US" dirty="0" err="1" smtClean="0"/>
              <a:t>iis</a:t>
            </a:r>
            <a:r>
              <a:rPr lang="en-US" dirty="0" smtClean="0"/>
              <a:t>-demo" cookbook, to include system details</a:t>
            </a:r>
          </a:p>
          <a:p>
            <a:pPr marL="380990" indent="-380990">
              <a:buFont typeface="Wingdings" charset="2"/>
              <a:buChar char="ü"/>
            </a:pPr>
            <a:r>
              <a:rPr lang="en-US" dirty="0" smtClean="0"/>
              <a:t>Use Test Kitchen to converge and verify the "</a:t>
            </a:r>
            <a:r>
              <a:rPr lang="en-US" dirty="0" err="1" smtClean="0"/>
              <a:t>iis</a:t>
            </a:r>
            <a:r>
              <a:rPr lang="en-US" dirty="0" smtClean="0"/>
              <a:t>-demo" cookbook</a:t>
            </a:r>
          </a:p>
          <a:p>
            <a:pPr marL="380990" indent="-380990">
              <a:buFont typeface="Wingdings" charset="2"/>
              <a:buChar char="q"/>
            </a:pPr>
            <a:r>
              <a:rPr lang="en-US" dirty="0" smtClean="0"/>
              <a:t>Use chef-client to locally apply the "</a:t>
            </a:r>
            <a:r>
              <a:rPr lang="en-US" dirty="0" err="1" smtClean="0"/>
              <a:t>iis</a:t>
            </a:r>
            <a:r>
              <a:rPr lang="en-US" dirty="0" smtClean="0"/>
              <a:t>-demo" cookbook's default recipe</a:t>
            </a:r>
          </a:p>
        </p:txBody>
      </p:sp>
    </p:spTree>
    <p:extLst>
      <p:ext uri="{BB962C8B-B14F-4D97-AF65-F5344CB8AC3E}">
        <p14:creationId xmlns:p14="http://schemas.microsoft.com/office/powerpoint/2010/main" val="769412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err="1" smtClean="0"/>
              <a:t>iis</a:t>
            </a:r>
            <a:r>
              <a:rPr lang="en-US" sz="4800" dirty="0" smtClean="0"/>
              <a:t>-demo Cookbook</a:t>
            </a:r>
            <a:endParaRPr lang="en-US" sz="4800" dirty="0"/>
          </a:p>
        </p:txBody>
      </p:sp>
      <p:sp>
        <p:nvSpPr>
          <p:cNvPr id="4" name="Text Placeholder 3"/>
          <p:cNvSpPr>
            <a:spLocks noGrp="1"/>
          </p:cNvSpPr>
          <p:nvPr>
            <p:ph type="body" sz="quarter" idx="11"/>
          </p:nvPr>
        </p:nvSpPr>
        <p:spPr>
          <a:xfrm>
            <a:off x="1121104" y="1288471"/>
            <a:ext cx="14422528" cy="1380022"/>
          </a:xfrm>
        </p:spPr>
        <p:txBody>
          <a:bodyPr/>
          <a:lstStyle/>
          <a:p>
            <a:r>
              <a:rPr lang="en-US" sz="3200" dirty="0"/>
              <a:t>&gt;</a:t>
            </a:r>
            <a:r>
              <a:rPr lang="en-US" sz="3200" dirty="0" smtClean="0"/>
              <a:t> </a:t>
            </a:r>
            <a:r>
              <a:rPr lang="en-US" sz="3200" dirty="0" smtClean="0"/>
              <a:t>cd ~</a:t>
            </a:r>
            <a:endParaRPr lang="en-US" sz="3200" dirty="0"/>
          </a:p>
          <a:p>
            <a:r>
              <a:rPr lang="en-US" sz="3200" dirty="0"/>
              <a:t>&gt;</a:t>
            </a:r>
            <a:r>
              <a:rPr lang="en-US" sz="3200" dirty="0" smtClean="0"/>
              <a:t> </a:t>
            </a:r>
            <a:r>
              <a:rPr lang="en-US" sz="3200" dirty="0" smtClean="0"/>
              <a:t>chef-client </a:t>
            </a:r>
            <a:r>
              <a:rPr lang="en-US" sz="3200" dirty="0"/>
              <a:t>--local-mode -r "</a:t>
            </a:r>
            <a:r>
              <a:rPr lang="en-US" sz="3200" dirty="0" smtClean="0"/>
              <a:t>recipe[</a:t>
            </a:r>
            <a:r>
              <a:rPr lang="en-US" sz="3200" dirty="0" err="1" smtClean="0"/>
              <a:t>iis</a:t>
            </a:r>
            <a:r>
              <a:rPr lang="en-US" sz="3200" dirty="0" smtClean="0"/>
              <a:t>-demo]"</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[2015-12-23T22:45:48+00:00] WARN: No </a:t>
            </a:r>
            <a:r>
              <a:rPr lang="en-US" sz="2300" dirty="0" err="1"/>
              <a:t>config</a:t>
            </a:r>
            <a:r>
              <a:rPr lang="en-US" sz="2300" dirty="0"/>
              <a:t> file found or specified on command line, using command line options.</a:t>
            </a:r>
          </a:p>
          <a:p>
            <a:r>
              <a:rPr lang="en-US" sz="2300" dirty="0"/>
              <a:t>Starting Chef Client, version 12.5.1</a:t>
            </a:r>
          </a:p>
          <a:p>
            <a:r>
              <a:rPr lang="en-US" sz="2300" dirty="0"/>
              <a:t>resolving cookbooks for run list: ["</a:t>
            </a:r>
            <a:r>
              <a:rPr lang="en-US" sz="2300" dirty="0" err="1"/>
              <a:t>iis</a:t>
            </a:r>
            <a:r>
              <a:rPr lang="en-US" sz="2300" dirty="0"/>
              <a:t>-demo"]</a:t>
            </a:r>
          </a:p>
          <a:p>
            <a:r>
              <a:rPr lang="en-US" sz="2300" dirty="0"/>
              <a:t>Synchronizing Cookbooks:</a:t>
            </a:r>
          </a:p>
          <a:p>
            <a:r>
              <a:rPr lang="en-US" sz="2300" dirty="0"/>
              <a:t>  - </a:t>
            </a:r>
            <a:r>
              <a:rPr lang="en-US" sz="2300" dirty="0" err="1"/>
              <a:t>iis</a:t>
            </a:r>
            <a:r>
              <a:rPr lang="en-US" sz="2300" dirty="0"/>
              <a:t>-demo (0.1.0)</a:t>
            </a:r>
          </a:p>
          <a:p>
            <a:r>
              <a:rPr lang="en-US" sz="2300" dirty="0"/>
              <a:t>Compiling Cookbooks...</a:t>
            </a:r>
          </a:p>
          <a:p>
            <a:r>
              <a:rPr lang="en-US" sz="2300" dirty="0"/>
              <a:t>Converging 3 resources</a:t>
            </a:r>
          </a:p>
          <a:p>
            <a:r>
              <a:rPr lang="en-US" sz="2300" dirty="0"/>
              <a:t>Recipe: </a:t>
            </a:r>
            <a:r>
              <a:rPr lang="en-US" sz="2300" dirty="0" err="1"/>
              <a:t>iis</a:t>
            </a:r>
            <a:r>
              <a:rPr lang="en-US" sz="2300" dirty="0"/>
              <a:t>-demo::server</a:t>
            </a:r>
          </a:p>
          <a:p>
            <a:r>
              <a:rPr lang="en-US" sz="2300" dirty="0"/>
              <a:t>  * </a:t>
            </a:r>
            <a:r>
              <a:rPr lang="en-US" sz="2300" dirty="0" err="1"/>
              <a:t>powershell_script</a:t>
            </a:r>
            <a:r>
              <a:rPr lang="en-US" sz="2300" dirty="0"/>
              <a:t>[Install IIS] action run</a:t>
            </a:r>
          </a:p>
          <a:p>
            <a:r>
              <a:rPr lang="en-US" sz="2300" dirty="0"/>
              <a:t>    - execute "C:\Windows\system32\</a:t>
            </a:r>
            <a:r>
              <a:rPr lang="en-US" sz="2300" dirty="0" err="1"/>
              <a:t>WindowsPowerShell</a:t>
            </a:r>
            <a:r>
              <a:rPr lang="en-US" sz="2300" dirty="0"/>
              <a:t>\v1.0\</a:t>
            </a:r>
            <a:r>
              <a:rPr lang="en-US" sz="2300" dirty="0" err="1"/>
              <a:t>powershell.exe</a:t>
            </a:r>
            <a:r>
              <a:rPr lang="en-US" sz="2300" dirty="0"/>
              <a:t>" -</a:t>
            </a:r>
            <a:r>
              <a:rPr lang="en-US" sz="2300" dirty="0" err="1"/>
              <a:t>NoLogo</a:t>
            </a:r>
            <a:r>
              <a:rPr lang="en-US" sz="2300" dirty="0"/>
              <a:t> -</a:t>
            </a:r>
            <a:r>
              <a:rPr lang="en-US" sz="2300" dirty="0" err="1"/>
              <a:t>NonInteractive</a:t>
            </a:r>
            <a:r>
              <a:rPr lang="en-US" sz="2300" dirty="0"/>
              <a:t> -</a:t>
            </a:r>
            <a:r>
              <a:rPr lang="en-US" sz="2300" dirty="0" err="1"/>
              <a:t>NoProfile</a:t>
            </a:r>
            <a:r>
              <a:rPr lang="en-US" sz="2300" dirty="0"/>
              <a:t> -</a:t>
            </a:r>
            <a:r>
              <a:rPr lang="en-US" sz="2300" dirty="0" err="1" smtClean="0"/>
              <a:t>ExecutionPolicy</a:t>
            </a:r>
            <a:r>
              <a:rPr lang="en-US" sz="2300" dirty="0" smtClean="0"/>
              <a:t> Bypass -</a:t>
            </a:r>
            <a:r>
              <a:rPr lang="en-US" sz="2300" dirty="0" err="1" smtClean="0"/>
              <a:t>InputFormat</a:t>
            </a:r>
            <a:r>
              <a:rPr lang="en-US" sz="2300" dirty="0" smtClean="0"/>
              <a:t> None -File</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73006"/>
          </a:xfrm>
        </p:spPr>
        <p:txBody>
          <a:bodyPr/>
          <a:lstStyle/>
          <a:p>
            <a:endParaRPr lang="en-US" dirty="0"/>
          </a:p>
          <a:p>
            <a:endParaRPr lang="en-US" dirty="0"/>
          </a:p>
          <a:p>
            <a:r>
              <a:rPr lang="en-US" dirty="0" err="1"/>
              <a:t>StatusCode</a:t>
            </a:r>
            <a:r>
              <a:rPr lang="en-US" dirty="0"/>
              <a:t>        : 200</a:t>
            </a:r>
          </a:p>
          <a:p>
            <a:r>
              <a:rPr lang="en-US" dirty="0" err="1"/>
              <a:t>StatusDescription</a:t>
            </a:r>
            <a:r>
              <a:rPr lang="en-US" dirty="0"/>
              <a:t> : OK</a:t>
            </a:r>
          </a:p>
          <a:p>
            <a:r>
              <a:rPr lang="en-US" dirty="0"/>
              <a:t>Content           : &lt;h1&gt;Hello, world!&lt;/h1&gt;</a:t>
            </a:r>
          </a:p>
          <a:p>
            <a:r>
              <a:rPr lang="en-US" dirty="0"/>
              <a:t>                    &lt;h2&gt;</a:t>
            </a:r>
            <a:r>
              <a:rPr lang="en-US" dirty="0" err="1"/>
              <a:t>ipaddress</a:t>
            </a:r>
            <a:r>
              <a:rPr lang="en-US" dirty="0"/>
              <a:t>: 172.31.21.21&lt;/h2&gt;</a:t>
            </a:r>
          </a:p>
          <a:p>
            <a:r>
              <a:rPr lang="en-US" dirty="0"/>
              <a:t>                    &lt;h2&gt;hostname: WIN-KRQSVD3RFM7&lt;/h2&gt;</a:t>
            </a:r>
          </a:p>
          <a:p>
            <a:r>
              <a:rPr lang="en-US" dirty="0"/>
              <a:t>                    &lt;h2&gt;total memory: 8052654080&lt;/h2&gt;</a:t>
            </a:r>
          </a:p>
          <a:p>
            <a:r>
              <a:rPr lang="en-US" dirty="0"/>
              <a:t>                    &lt;h2&gt;CPU </a:t>
            </a:r>
            <a:r>
              <a:rPr lang="en-US" dirty="0" err="1"/>
              <a:t>Mhz</a:t>
            </a:r>
            <a:r>
              <a:rPr lang="en-US" dirty="0"/>
              <a:t>: 2.90GHz&lt;/h2&gt;</a:t>
            </a:r>
          </a:p>
          <a:p>
            <a:r>
              <a:rPr lang="en-US" dirty="0" err="1"/>
              <a:t>RawContent</a:t>
            </a:r>
            <a:r>
              <a:rPr lang="en-US" dirty="0"/>
              <a:t>        : HTTP/1.1 200 OK</a:t>
            </a:r>
          </a:p>
          <a:p>
            <a:r>
              <a:rPr lang="en-US" dirty="0"/>
              <a:t>                    Accept-Ranges: bytes</a:t>
            </a:r>
          </a:p>
          <a:p>
            <a:r>
              <a:rPr lang="en-US" dirty="0"/>
              <a:t>                    Content-Length: </a:t>
            </a:r>
            <a:r>
              <a:rPr lang="en-US" dirty="0" smtClean="0"/>
              <a:t>150</a:t>
            </a:r>
            <a:endParaRPr lang="en-US" dirty="0"/>
          </a:p>
        </p:txBody>
      </p:sp>
      <p:sp>
        <p:nvSpPr>
          <p:cNvPr id="3" name="Title 2"/>
          <p:cNvSpPr>
            <a:spLocks noGrp="1"/>
          </p:cNvSpPr>
          <p:nvPr>
            <p:ph type="title"/>
          </p:nvPr>
        </p:nvSpPr>
        <p:spPr/>
        <p:txBody>
          <a:bodyPr>
            <a:normAutofit/>
          </a:bodyPr>
          <a:lstStyle/>
          <a:p>
            <a:r>
              <a:rPr lang="en-US" sz="4800" dirty="0" smtClean="0"/>
              <a:t>GE: Verify the Default Page Returns the Details</a:t>
            </a:r>
            <a:endParaRPr lang="en-US" sz="4800" dirty="0"/>
          </a:p>
        </p:txBody>
      </p:sp>
      <p:sp>
        <p:nvSpPr>
          <p:cNvPr id="4" name="Text Placeholder 3"/>
          <p:cNvSpPr>
            <a:spLocks noGrp="1"/>
          </p:cNvSpPr>
          <p:nvPr>
            <p:ph type="body" sz="quarter" idx="11"/>
          </p:nvPr>
        </p:nvSpPr>
        <p:spPr/>
        <p:txBody>
          <a:bodyPr/>
          <a:lstStyle/>
          <a:p>
            <a:r>
              <a:rPr lang="en-US" dirty="0"/>
              <a:t>&gt;</a:t>
            </a:r>
            <a:r>
              <a:rPr lang="en-US" dirty="0" smtClean="0"/>
              <a:t> </a:t>
            </a:r>
            <a:r>
              <a:rPr lang="en-US" dirty="0" smtClean="0"/>
              <a:t>curl localhost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System</a:t>
            </a:r>
            <a:endParaRPr lang="en-US" dirty="0"/>
          </a:p>
        </p:txBody>
      </p:sp>
      <p:sp>
        <p:nvSpPr>
          <p:cNvPr id="4" name="Content Placeholder 3"/>
          <p:cNvSpPr>
            <a:spLocks noGrp="1"/>
          </p:cNvSpPr>
          <p:nvPr>
            <p:ph sz="quarter" idx="11"/>
          </p:nvPr>
        </p:nvSpPr>
        <p:spPr/>
        <p:txBody>
          <a:bodyPr/>
          <a:lstStyle/>
          <a:p>
            <a:r>
              <a:rPr lang="en-US" dirty="0" smtClean="0"/>
              <a:t>Displaying system details in the default web page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Text Placeholder 2"/>
          <p:cNvSpPr>
            <a:spLocks noGrp="1"/>
          </p:cNvSpPr>
          <p:nvPr>
            <p:ph type="body" sz="quarter" idx="10"/>
          </p:nvPr>
        </p:nvSpPr>
        <p:spPr>
          <a:xfrm>
            <a:off x="3012273" y="5989430"/>
            <a:ext cx="11318532" cy="2071728"/>
          </a:xfrm>
        </p:spPr>
        <p:txBody>
          <a:bodyPr>
            <a:normAutofit lnSpcReduction="10000"/>
          </a:bodyPr>
          <a:lstStyle/>
          <a:p>
            <a:pPr marL="380990" indent="-380990">
              <a:buFont typeface="Wingdings" charset="2"/>
              <a:buChar char="ü"/>
            </a:pPr>
            <a:r>
              <a:rPr lang="en-US" dirty="0" smtClean="0"/>
              <a:t>Find out various details about the system</a:t>
            </a:r>
          </a:p>
          <a:p>
            <a:pPr marL="380990" indent="-380990">
              <a:buFont typeface="Wingdings" charset="2"/>
              <a:buChar char="ü"/>
            </a:pPr>
            <a:r>
              <a:rPr lang="en-US" dirty="0" smtClean="0"/>
              <a:t>Update the web page file contents, in the "</a:t>
            </a:r>
            <a:r>
              <a:rPr lang="en-US" dirty="0" err="1" smtClean="0"/>
              <a:t>iis</a:t>
            </a:r>
            <a:r>
              <a:rPr lang="en-US" dirty="0" smtClean="0"/>
              <a:t>-demo" cookbook, to include system details</a:t>
            </a:r>
          </a:p>
          <a:p>
            <a:pPr marL="380990" indent="-380990">
              <a:buFont typeface="Wingdings" charset="2"/>
              <a:buChar char="ü"/>
            </a:pPr>
            <a:r>
              <a:rPr lang="en-US" dirty="0" smtClean="0"/>
              <a:t>Use Test Kitchen to converge and verify the "</a:t>
            </a:r>
            <a:r>
              <a:rPr lang="en-US" dirty="0" err="1" smtClean="0"/>
              <a:t>iis</a:t>
            </a:r>
            <a:r>
              <a:rPr lang="en-US" dirty="0" smtClean="0"/>
              <a:t>-demo" cookbook</a:t>
            </a:r>
          </a:p>
          <a:p>
            <a:pPr marL="380990" indent="-380990">
              <a:buFont typeface="Wingdings" charset="2"/>
              <a:buChar char="ü"/>
            </a:pPr>
            <a:r>
              <a:rPr lang="en-US" dirty="0" smtClean="0"/>
              <a:t>Use chef-client to locally apply the "</a:t>
            </a:r>
            <a:r>
              <a:rPr lang="en-US" dirty="0" err="1" smtClean="0"/>
              <a:t>iis</a:t>
            </a:r>
            <a:r>
              <a:rPr lang="en-US" dirty="0" smtClean="0"/>
              <a:t>-demo" cookbook's default recipe</a:t>
            </a:r>
          </a:p>
        </p:txBody>
      </p:sp>
    </p:spTree>
    <p:extLst>
      <p:ext uri="{BB962C8B-B14F-4D97-AF65-F5344CB8AC3E}">
        <p14:creationId xmlns:p14="http://schemas.microsoft.com/office/powerpoint/2010/main" val="1877537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4556087"/>
          </a:xfrm>
        </p:spPr>
        <p:txBody>
          <a:bodyPr/>
          <a:lstStyle/>
          <a:p>
            <a:r>
              <a:rPr lang="en-US" sz="3600" dirty="0" smtClean="0"/>
              <a:t>What are the limitations of the way we captured this data?</a:t>
            </a:r>
          </a:p>
          <a:p>
            <a:endParaRPr lang="en-US" sz="3600" dirty="0"/>
          </a:p>
          <a:p>
            <a:r>
              <a:rPr lang="en-US" sz="3600" dirty="0"/>
              <a:t>How accurate will our MOTD be when we deploy it on other systems</a:t>
            </a:r>
            <a:r>
              <a:rPr lang="en-US" sz="3600" dirty="0" smtClean="0"/>
              <a:t>?</a:t>
            </a:r>
          </a:p>
          <a:p>
            <a:endParaRPr lang="en-US" sz="3600" dirty="0"/>
          </a:p>
          <a:p>
            <a:r>
              <a:rPr lang="en-US" sz="3600" dirty="0"/>
              <a:t>Are these values we would want to capture in our tests?</a:t>
            </a:r>
          </a:p>
          <a:p>
            <a:endParaRPr lang="en-US" sz="3600" dirty="0"/>
          </a:p>
          <a:p>
            <a:endParaRPr lang="en-US" sz="36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sz="2400" dirty="0" smtClean="0">
                <a:hlinkClick r:id="rId3"/>
              </a:rPr>
              <a:t>http://docs.chef.io/ohai.html</a:t>
            </a:r>
            <a:endParaRPr lang="en-US" sz="2400"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2" name="Title 1"/>
          <p:cNvSpPr>
            <a:spLocks noGrp="1"/>
          </p:cNvSpPr>
          <p:nvPr>
            <p:ph type="title"/>
          </p:nvPr>
        </p:nvSpPr>
        <p:spPr/>
        <p:txBody>
          <a:bodyPr/>
          <a:lstStyle/>
          <a:p>
            <a:r>
              <a:rPr lang="en-US" dirty="0" smtClean="0"/>
              <a:t>GE: Running </a:t>
            </a:r>
            <a:r>
              <a:rPr lang="en-US" dirty="0" err="1" smtClean="0"/>
              <a:t>Ohai</a:t>
            </a:r>
            <a:r>
              <a:rPr lang="en-US" dirty="0" smtClean="0"/>
              <a:t>!</a:t>
            </a:r>
            <a:endParaRPr lang="en-US" dirty="0"/>
          </a:p>
        </p:txBody>
      </p:sp>
      <p:sp>
        <p:nvSpPr>
          <p:cNvPr id="4" name="Text Placeholder 3"/>
          <p:cNvSpPr>
            <a:spLocks noGrp="1"/>
          </p:cNvSpPr>
          <p:nvPr>
            <p:ph type="body" sz="quarter" idx="11"/>
          </p:nvPr>
        </p:nvSpPr>
        <p:spPr/>
        <p:txBody>
          <a:bodyPr/>
          <a:lstStyle/>
          <a:p>
            <a:r>
              <a:rPr lang="en-US" dirty="0"/>
              <a:t>&gt;</a:t>
            </a:r>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sz="2400" dirty="0" smtClean="0">
                <a:hlinkClick r:id="rId3"/>
              </a:rPr>
              <a:t>http://docs.chef.io/ohai.html</a:t>
            </a:r>
            <a:endParaRPr lang="en-US" sz="2400" dirty="0" smtClean="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sz="2400" dirty="0" smtClean="0">
                <a:hlinkClick r:id="rId3"/>
              </a:rPr>
              <a:t>http://docs.chef.io/ohai.html</a:t>
            </a:r>
            <a:endParaRPr lang="en-US" sz="2400" dirty="0" smtClean="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sz="2400" dirty="0" smtClean="0">
                <a:hlinkClick r:id="rId3"/>
              </a:rPr>
              <a:t>http://docs.chef.io/nodes.html#attributes</a:t>
            </a:r>
            <a:endParaRPr lang="en-US" sz="2400" dirty="0" smtClean="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48116"/>
          </a:xfrm>
          <a:prstGeom prst="rect">
            <a:avLst/>
          </a:prstGeom>
          <a:ln>
            <a:solidFill>
              <a:schemeClr val="tx1"/>
            </a:solidFill>
            <a:prstDash val="dash"/>
          </a:ln>
        </p:spPr>
        <p:txBody>
          <a:bodyPr vert="horz" wrap="square" lIns="0" tIns="0" rIns="0" bIns="0" rtlCol="0" anchor="ct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chor="ct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a:t>
            </a:r>
            <a:r>
              <a:rPr lang="hr-HR" b="1" dirty="0">
                <a:latin typeface="Courier New" panose="02070309020205020404" pitchFamily="49" charset="0"/>
                <a:cs typeface="Courier New" panose="02070309020205020404" pitchFamily="49" charset="0"/>
              </a:rPr>
              <a:t>172.31.21.21</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378591"/>
            <a:ext cx="14422967" cy="609144"/>
          </a:xfrm>
          <a:prstGeom prst="rect">
            <a:avLst/>
          </a:prstGeom>
          <a:ln>
            <a:solidFill>
              <a:schemeClr val="tx1"/>
            </a:solidFill>
            <a:prstDash val="dash"/>
          </a:ln>
        </p:spPr>
        <p:txBody>
          <a:bodyPr vert="horz" wrap="square" lIns="0" tIns="0" rIns="0" bIns="0" rtlCol="0" anchor="ct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chor="ct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smtClean="0">
                <a:latin typeface="Courier New" panose="02070309020205020404" pitchFamily="49" charset="0"/>
                <a:cs typeface="Courier New" panose="02070309020205020404" pitchFamily="49" charset="0"/>
              </a:rPr>
              <a:t>HOSTNAME: WIN-KRQSVD3RFM7</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03602"/>
            <a:ext cx="14422967" cy="579814"/>
          </a:xfrm>
          <a:ln>
            <a:solidFill>
              <a:schemeClr val="tx1"/>
            </a:solidFill>
            <a:prstDash val="dash"/>
          </a:ln>
        </p:spPr>
        <p:txBody>
          <a:bodyPr anchor="ct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chor="ct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a:t>
            </a:r>
            <a:r>
              <a:rPr lang="is-IS" b="1" dirty="0">
                <a:latin typeface="Courier New" panose="02070309020205020404" pitchFamily="49" charset="0"/>
                <a:cs typeface="Courier New" panose="02070309020205020404" pitchFamily="49" charset="0"/>
              </a:rPr>
              <a:t>7863920kB</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chor="ct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chor="ct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a:t>
            </a:r>
            <a:r>
              <a:rPr lang="hr-HR" b="1" dirty="0" smtClean="0">
                <a:latin typeface="Courier New" panose="02070309020205020404" pitchFamily="49" charset="0"/>
                <a:cs typeface="Courier New" panose="02070309020205020404" pitchFamily="49" charset="0"/>
              </a:rPr>
              <a:t>: 2900</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Using Node Attributes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Update the web page file contents, in the "</a:t>
            </a:r>
            <a:r>
              <a:rPr lang="en-US" dirty="0" err="1"/>
              <a:t>iis</a:t>
            </a:r>
            <a:r>
              <a:rPr lang="en-US" dirty="0"/>
              <a:t>-demo" cookbook, to include </a:t>
            </a:r>
            <a:r>
              <a:rPr lang="en-US" dirty="0" smtClean="0"/>
              <a:t>system details from node attributes.</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smtClean="0"/>
              <a:t>Hard-coding the values was a start. But a better approach would be to replace with the dynamic values found from </a:t>
            </a:r>
            <a:r>
              <a:rPr lang="en-US" dirty="0" err="1" smtClean="0"/>
              <a:t>Ohai</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6037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a:t># ... POWERSHELL_SCRIPT RESOURCE ...</a:t>
            </a:r>
          </a:p>
          <a:p>
            <a:endParaRPr lang="en-US" sz="2400" dirty="0"/>
          </a:p>
          <a:p>
            <a:r>
              <a:rPr lang="en-US" sz="2400" dirty="0"/>
              <a:t>file 'c:\</a:t>
            </a:r>
            <a:r>
              <a:rPr lang="en-US" sz="2400" dirty="0" err="1"/>
              <a:t>inetpub</a:t>
            </a:r>
            <a:r>
              <a:rPr lang="en-US" sz="2400" dirty="0"/>
              <a:t>\</a:t>
            </a:r>
            <a:r>
              <a:rPr lang="en-US" sz="2400" dirty="0" err="1"/>
              <a:t>wwwroot</a:t>
            </a:r>
            <a:r>
              <a:rPr lang="en-US" sz="2400" dirty="0"/>
              <a:t>\</a:t>
            </a:r>
            <a:r>
              <a:rPr lang="en-US" sz="2400" dirty="0" err="1"/>
              <a:t>Default.htm</a:t>
            </a:r>
            <a:r>
              <a:rPr lang="en-US" sz="2400" dirty="0"/>
              <a:t>' do</a:t>
            </a:r>
          </a:p>
          <a:p>
            <a:r>
              <a:rPr lang="en-US" sz="2400" dirty="0"/>
              <a:t>  content </a:t>
            </a:r>
            <a:r>
              <a:rPr lang="en-US" sz="2400" dirty="0" smtClean="0"/>
              <a:t>"&lt;</a:t>
            </a:r>
            <a:r>
              <a:rPr lang="en-US" sz="2400" dirty="0"/>
              <a:t>h1&gt;Hello, world!&lt;/h1&gt;</a:t>
            </a:r>
          </a:p>
          <a:p>
            <a:r>
              <a:rPr lang="en-US" sz="2400" dirty="0"/>
              <a:t>&lt;h2&gt;</a:t>
            </a:r>
            <a:r>
              <a:rPr lang="en-US" sz="2400" dirty="0" err="1"/>
              <a:t>ipaddress</a:t>
            </a:r>
            <a:r>
              <a:rPr lang="en-US" sz="2400" dirty="0"/>
              <a:t>: </a:t>
            </a:r>
            <a:r>
              <a:rPr lang="en-US" sz="2400" dirty="0" smtClean="0"/>
              <a:t>#{node['</a:t>
            </a:r>
            <a:r>
              <a:rPr lang="en-US" sz="2400" dirty="0" err="1" smtClean="0"/>
              <a:t>ipaddress</a:t>
            </a:r>
            <a:r>
              <a:rPr lang="en-US" sz="2400" dirty="0" smtClean="0"/>
              <a:t>']}&lt;/</a:t>
            </a:r>
            <a:r>
              <a:rPr lang="en-US" sz="2400" dirty="0"/>
              <a:t>h2&gt;</a:t>
            </a:r>
          </a:p>
          <a:p>
            <a:r>
              <a:rPr lang="en-US" sz="2400" dirty="0"/>
              <a:t>&lt;h2&gt;hostname: </a:t>
            </a:r>
            <a:r>
              <a:rPr lang="en-US" sz="2400" dirty="0" smtClean="0"/>
              <a:t>#{node['hostname']}&lt;/</a:t>
            </a:r>
            <a:r>
              <a:rPr lang="en-US" sz="2400" dirty="0"/>
              <a:t>h2&gt;</a:t>
            </a:r>
          </a:p>
          <a:p>
            <a:r>
              <a:rPr lang="en-US" sz="2400" dirty="0"/>
              <a:t>&lt;h2&gt;total memory: </a:t>
            </a:r>
            <a:r>
              <a:rPr lang="en-US" sz="2400" dirty="0" smtClean="0"/>
              <a:t>#{node['memory']['total']}&lt;/</a:t>
            </a:r>
            <a:r>
              <a:rPr lang="en-US" sz="2400" dirty="0"/>
              <a:t>h2&gt;</a:t>
            </a:r>
          </a:p>
          <a:p>
            <a:r>
              <a:rPr lang="en-US" sz="2400" dirty="0"/>
              <a:t>&lt;h2&gt;CPU </a:t>
            </a:r>
            <a:r>
              <a:rPr lang="en-US" sz="2400" dirty="0" err="1"/>
              <a:t>Mhz</a:t>
            </a:r>
            <a:r>
              <a:rPr lang="en-US" sz="2400" dirty="0"/>
              <a:t>: </a:t>
            </a:r>
            <a:r>
              <a:rPr lang="en-US" sz="2400" dirty="0" smtClean="0"/>
              <a:t>#{node['</a:t>
            </a:r>
            <a:r>
              <a:rPr lang="en-US" sz="2400" dirty="0" err="1" smtClean="0"/>
              <a:t>cpu</a:t>
            </a:r>
            <a:r>
              <a:rPr lang="en-US" sz="2400" dirty="0" smtClean="0"/>
              <a:t>']['0']['</a:t>
            </a:r>
            <a:r>
              <a:rPr lang="en-US" sz="2400" dirty="0" err="1" smtClean="0"/>
              <a:t>mhz</a:t>
            </a:r>
            <a:r>
              <a:rPr lang="en-US" sz="2400" dirty="0" smtClean="0"/>
              <a:t>']}&lt;/</a:t>
            </a:r>
            <a:r>
              <a:rPr lang="en-US" sz="2400" dirty="0"/>
              <a:t>h2</a:t>
            </a:r>
            <a:r>
              <a:rPr lang="en-US" sz="2400" dirty="0" smtClean="0"/>
              <a:t>&gt;"</a:t>
            </a:r>
            <a:endParaRPr lang="en-US" sz="2400" dirty="0"/>
          </a:p>
          <a:p>
            <a:r>
              <a:rPr lang="en-US" sz="2400" dirty="0"/>
              <a:t>end</a:t>
            </a:r>
          </a:p>
          <a:p>
            <a:endParaRPr lang="en-US" sz="2400" dirty="0"/>
          </a:p>
          <a:p>
            <a:r>
              <a:rPr lang="en-US" sz="2400" dirty="0"/>
              <a:t># ... SERVICE RESOURCE ...</a:t>
            </a:r>
          </a:p>
        </p:txBody>
      </p:sp>
      <p:sp>
        <p:nvSpPr>
          <p:cNvPr id="4" name="Text Placeholder 3"/>
          <p:cNvSpPr>
            <a:spLocks noGrp="1"/>
          </p:cNvSpPr>
          <p:nvPr>
            <p:ph type="body" sz="quarter" idx="11"/>
          </p:nvPr>
        </p:nvSpPr>
        <p:spPr/>
        <p:txBody>
          <a:bodyPr>
            <a:noAutofit/>
          </a:bodyPr>
          <a:lstStyle/>
          <a:p>
            <a:r>
              <a:rPr lang="en-US" sz="3733" dirty="0" smtClean="0"/>
              <a:t>~\cookbooks\</a:t>
            </a:r>
            <a:r>
              <a:rPr lang="en-US" sz="3733" dirty="0" err="1" smtClean="0"/>
              <a:t>iis</a:t>
            </a:r>
            <a:r>
              <a:rPr lang="en-US" sz="3733" dirty="0" smtClean="0"/>
              <a:t>-demo\recipe\</a:t>
            </a:r>
            <a:r>
              <a:rPr lang="en-US" sz="3733" dirty="0" err="1" smtClean="0"/>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
        <p:nvSpPr>
          <p:cNvPr id="17" name="Text Placeholder 5"/>
          <p:cNvSpPr>
            <a:spLocks noGrp="1"/>
          </p:cNvSpPr>
          <p:nvPr>
            <p:ph type="body" sz="quarter" idx="13"/>
          </p:nvPr>
        </p:nvSpPr>
        <p:spPr>
          <a:xfrm>
            <a:off x="1108075" y="3448905"/>
            <a:ext cx="14404975" cy="2389188"/>
          </a:xfrm>
        </p:spPr>
        <p:txBody>
          <a:bodyPr/>
          <a:lstStyle/>
          <a:p>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Using Node Attributes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Update the web page file contents, in the "</a:t>
            </a:r>
            <a:r>
              <a:rPr lang="en-US" dirty="0" err="1"/>
              <a:t>iis</a:t>
            </a:r>
            <a:r>
              <a:rPr lang="en-US" dirty="0"/>
              <a:t>-demo" cookbook, to include </a:t>
            </a:r>
            <a:r>
              <a:rPr lang="en-US" dirty="0" smtClean="0"/>
              <a:t>system details from node attributes.</a:t>
            </a:r>
            <a:endParaRPr lang="en-US" dirty="0"/>
          </a:p>
        </p:txBody>
      </p:sp>
      <p:sp>
        <p:nvSpPr>
          <p:cNvPr id="4" name="Content Placeholder 3"/>
          <p:cNvSpPr>
            <a:spLocks noGrp="1"/>
          </p:cNvSpPr>
          <p:nvPr>
            <p:ph sz="quarter" idx="11"/>
          </p:nvPr>
        </p:nvSpPr>
        <p:spPr/>
        <p:txBody>
          <a:bodyPr>
            <a:normAutofit/>
          </a:bodyPr>
          <a:lstStyle/>
          <a:p>
            <a:r>
              <a:rPr lang="en-US" dirty="0" smtClean="0"/>
              <a:t>That feels much better!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528634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a:t>
            </a:r>
            <a:r>
              <a:rPr lang="en-US" sz="3200" dirty="0" smtClean="0"/>
              <a:t>"</a:t>
            </a:r>
            <a:r>
              <a:rPr lang="en-US" sz="3200" dirty="0" err="1" smtClean="0"/>
              <a:t>iis</a:t>
            </a:r>
            <a:r>
              <a:rPr lang="en-US" sz="3200" dirty="0" smtClean="0"/>
              <a:t>-demo" </a:t>
            </a:r>
            <a:r>
              <a:rPr lang="en-US" sz="3200" dirty="0"/>
              <a:t>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a:t>
            </a:r>
            <a:r>
              <a:rPr lang="en-US" sz="3200" dirty="0" smtClean="0">
                <a:latin typeface="+mj-lt"/>
              </a:rPr>
              <a:t>"</a:t>
            </a:r>
            <a:r>
              <a:rPr lang="en-US" sz="3200" dirty="0" err="1" smtClean="0">
                <a:latin typeface="+mj-lt"/>
              </a:rPr>
              <a:t>iis</a:t>
            </a:r>
            <a:r>
              <a:rPr lang="en-US" sz="3200" dirty="0" smtClean="0">
                <a:latin typeface="+mj-lt"/>
              </a:rPr>
              <a:t>-demo" </a:t>
            </a:r>
            <a:r>
              <a:rPr lang="en-US" sz="3200" dirty="0">
                <a:latin typeface="+mj-lt"/>
              </a:rPr>
              <a:t>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a:t>
            </a:r>
            <a:r>
              <a:rPr lang="en-US" sz="3200" dirty="0" smtClean="0">
                <a:latin typeface="+mj-lt"/>
              </a:rPr>
              <a:t>"</a:t>
            </a:r>
            <a:r>
              <a:rPr lang="en-US" sz="3200" dirty="0" err="1" smtClean="0">
                <a:latin typeface="+mj-lt"/>
              </a:rPr>
              <a:t>iis</a:t>
            </a:r>
            <a:r>
              <a:rPr lang="en-US" sz="3200" dirty="0" smtClean="0">
                <a:latin typeface="+mj-lt"/>
              </a:rPr>
              <a:t>-demo" </a:t>
            </a:r>
            <a:r>
              <a:rPr lang="en-US" sz="3200" dirty="0">
                <a:latin typeface="+mj-lt"/>
              </a:rPr>
              <a:t>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82462"/>
            <a:ext cx="14423693" cy="4822447"/>
          </a:xfrm>
        </p:spPr>
        <p:txBody>
          <a:bodyPr/>
          <a:lstStyle/>
          <a:p>
            <a:r>
              <a:rPr lang="en-US" sz="2300" dirty="0"/>
              <a:t>-----&gt; Starting Kitchen (v1.4.2)</a:t>
            </a:r>
          </a:p>
          <a:p>
            <a:r>
              <a:rPr lang="en-US" sz="2300" dirty="0" smtClean="0"/>
              <a:t>-----&gt; </a:t>
            </a:r>
            <a:r>
              <a:rPr lang="en-US" sz="2300" dirty="0"/>
              <a:t>Setting up &lt;default-windows-2012r2&gt;...</a:t>
            </a:r>
          </a:p>
          <a:p>
            <a:r>
              <a:rPr lang="en-US" sz="2300" dirty="0"/>
              <a:t>       Finished setting up &lt;default-windows-2012r2&gt; (0m0.00s).</a:t>
            </a:r>
          </a:p>
          <a:p>
            <a:r>
              <a:rPr lang="en-US" sz="2300" dirty="0"/>
              <a:t>-----&gt; Verifying &lt;default-windows-2012r2&gt;...</a:t>
            </a:r>
          </a:p>
          <a:p>
            <a:r>
              <a:rPr lang="en-US" sz="2300" dirty="0"/>
              <a:t>..</a:t>
            </a:r>
          </a:p>
          <a:p>
            <a:endParaRPr lang="en-US" sz="2300" dirty="0"/>
          </a:p>
          <a:p>
            <a:r>
              <a:rPr lang="en-US" sz="2300" dirty="0"/>
              <a:t>Finished in 1.69 seconds (files took 1.01 seconds to load)</a:t>
            </a:r>
          </a:p>
          <a:p>
            <a:r>
              <a:rPr lang="en-US" sz="2300" dirty="0"/>
              <a:t>2 examples, 0 failures</a:t>
            </a:r>
          </a:p>
          <a:p>
            <a:endParaRPr lang="en-US" sz="2300" dirty="0"/>
          </a:p>
          <a:p>
            <a:r>
              <a:rPr lang="en-US" sz="2300" dirty="0"/>
              <a:t>       Finished verifying &lt;default-windows-2012r2&gt; (0m2.60s).</a:t>
            </a:r>
          </a:p>
          <a:p>
            <a:r>
              <a:rPr lang="en-US" sz="2300" dirty="0"/>
              <a:t>-----&gt; Kitchen is finished. (0m7.44s</a:t>
            </a:r>
            <a:r>
              <a:rPr lang="en-US" sz="2300" dirty="0" smtClean="0"/>
              <a:t>)</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a:t>
            </a:r>
            <a:r>
              <a:rPr lang="en-US" dirty="0" err="1" smtClean="0"/>
              <a:t>iis</a:t>
            </a:r>
            <a:r>
              <a:rPr lang="en-US" dirty="0" smtClean="0"/>
              <a:t>-demo' Cookbook</a:t>
            </a:r>
            <a:endParaRPr lang="en-US" dirty="0"/>
          </a:p>
        </p:txBody>
      </p:sp>
      <p:sp>
        <p:nvSpPr>
          <p:cNvPr id="4" name="Text Placeholder 3"/>
          <p:cNvSpPr>
            <a:spLocks noGrp="1"/>
          </p:cNvSpPr>
          <p:nvPr>
            <p:ph type="body" sz="quarter" idx="11"/>
          </p:nvPr>
        </p:nvSpPr>
        <p:spPr>
          <a:xfrm>
            <a:off x="1121104" y="1337148"/>
            <a:ext cx="14422528" cy="1839805"/>
          </a:xfrm>
        </p:spPr>
        <p:txBody>
          <a:bodyPr/>
          <a:lstStyle/>
          <a:p>
            <a:r>
              <a:rPr lang="en-US" dirty="0"/>
              <a:t>&gt;</a:t>
            </a:r>
            <a:r>
              <a:rPr lang="en-US" dirty="0" smtClean="0"/>
              <a:t> </a:t>
            </a:r>
            <a:r>
              <a:rPr lang="en-US" dirty="0"/>
              <a:t>cd </a:t>
            </a:r>
            <a:r>
              <a:rPr lang="en-US" dirty="0" smtClean="0"/>
              <a:t>~\cookbooks\</a:t>
            </a:r>
            <a:r>
              <a:rPr lang="en-US" dirty="0" err="1" smtClean="0"/>
              <a:t>iis</a:t>
            </a:r>
            <a:r>
              <a:rPr lang="en-US" dirty="0" smtClean="0"/>
              <a:t>-demo</a:t>
            </a:r>
          </a:p>
          <a:p>
            <a:r>
              <a:rPr lang="en-US" dirty="0"/>
              <a:t>&gt;</a:t>
            </a:r>
            <a:r>
              <a:rPr lang="en-US" dirty="0" smtClean="0"/>
              <a:t> </a:t>
            </a:r>
            <a:r>
              <a:rPr lang="en-US" dirty="0" smtClean="0"/>
              <a:t>kitchen converge</a:t>
            </a:r>
          </a:p>
          <a:p>
            <a:r>
              <a:rPr lang="en-US" dirty="0"/>
              <a:t>&gt;</a:t>
            </a:r>
            <a:r>
              <a:rPr lang="en-US" dirty="0" smtClean="0"/>
              <a:t> </a:t>
            </a:r>
            <a:r>
              <a:rPr lang="en-US" dirty="0" smtClean="0"/>
              <a:t>kitchen verify</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a:t>
            </a:r>
            <a:r>
              <a:rPr lang="en-US" dirty="0"/>
              <a:t>System</a:t>
            </a:r>
          </a:p>
        </p:txBody>
      </p:sp>
      <p:sp>
        <p:nvSpPr>
          <p:cNvPr id="3" name="Text Placeholder 2"/>
          <p:cNvSpPr>
            <a:spLocks noGrp="1"/>
          </p:cNvSpPr>
          <p:nvPr>
            <p:ph type="body" sz="quarter" idx="10"/>
          </p:nvPr>
        </p:nvSpPr>
        <p:spPr>
          <a:xfrm>
            <a:off x="3012273" y="5989430"/>
            <a:ext cx="11318532" cy="2071728"/>
          </a:xfrm>
        </p:spPr>
        <p:txBody>
          <a:bodyPr>
            <a:normAutofit lnSpcReduction="10000"/>
          </a:bodyPr>
          <a:lstStyle/>
          <a:p>
            <a:pPr marL="380990" indent="-380990">
              <a:buFont typeface="Wingdings" charset="2"/>
              <a:buChar char="q"/>
            </a:pPr>
            <a:r>
              <a:rPr lang="en-US" dirty="0" smtClean="0"/>
              <a:t>Find out various details about the system</a:t>
            </a:r>
          </a:p>
          <a:p>
            <a:pPr marL="380990" indent="-380990">
              <a:buFont typeface="Wingdings" charset="2"/>
              <a:buChar char="q"/>
            </a:pPr>
            <a:r>
              <a:rPr lang="en-US" dirty="0" smtClean="0"/>
              <a:t>Update the web page file contents, in the "</a:t>
            </a:r>
            <a:r>
              <a:rPr lang="en-US" dirty="0" err="1" smtClean="0"/>
              <a:t>iis</a:t>
            </a:r>
            <a:r>
              <a:rPr lang="en-US" dirty="0" smtClean="0"/>
              <a:t>-demo" cookbook, to include system details</a:t>
            </a:r>
          </a:p>
          <a:p>
            <a:pPr marL="380990" indent="-380990">
              <a:buFont typeface="Wingdings" charset="2"/>
              <a:buChar char="q"/>
            </a:pPr>
            <a:r>
              <a:rPr lang="en-US" dirty="0" smtClean="0"/>
              <a:t>Use Test Kitchen to converge and verify the "</a:t>
            </a:r>
            <a:r>
              <a:rPr lang="en-US" dirty="0" err="1" smtClean="0"/>
              <a:t>iis</a:t>
            </a:r>
            <a:r>
              <a:rPr lang="en-US" dirty="0" smtClean="0"/>
              <a:t>-demo" cookbook</a:t>
            </a:r>
          </a:p>
          <a:p>
            <a:pPr marL="380990" indent="-380990">
              <a:buFont typeface="Wingdings" charset="2"/>
              <a:buChar char="q"/>
            </a:pPr>
            <a:r>
              <a:rPr lang="en-US" dirty="0" smtClean="0"/>
              <a:t>Use chef-client to locally apply the "</a:t>
            </a:r>
            <a:r>
              <a:rPr lang="en-US" dirty="0" err="1" smtClean="0"/>
              <a:t>iis</a:t>
            </a:r>
            <a:r>
              <a:rPr lang="en-US" dirty="0" smtClean="0"/>
              <a:t>-demo" cookbook's default recipe</a:t>
            </a:r>
          </a:p>
        </p:txBody>
      </p:sp>
      <p:sp>
        <p:nvSpPr>
          <p:cNvPr id="4" name="Content Placeholder 3"/>
          <p:cNvSpPr>
            <a:spLocks noGrp="1"/>
          </p:cNvSpPr>
          <p:nvPr>
            <p:ph sz="quarter" idx="11"/>
          </p:nvPr>
        </p:nvSpPr>
        <p:spPr/>
        <p:txBody>
          <a:bodyPr/>
          <a:lstStyle/>
          <a:p>
            <a:r>
              <a:rPr lang="en-US" dirty="0" smtClean="0"/>
              <a:t>Displaying system details in the default web page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36986"/>
            <a:ext cx="14423693" cy="5251866"/>
          </a:xfrm>
        </p:spPr>
        <p:txBody>
          <a:bodyPr/>
          <a:lstStyle/>
          <a:p>
            <a:r>
              <a:rPr lang="en-US" dirty="0"/>
              <a:t>[2015-12-23T23:15:24+00:00] WARN: No </a:t>
            </a:r>
            <a:r>
              <a:rPr lang="en-US" dirty="0" err="1"/>
              <a:t>config</a:t>
            </a:r>
            <a:r>
              <a:rPr lang="en-US" dirty="0"/>
              <a:t> file found or specified on command line, using command line options.</a:t>
            </a:r>
          </a:p>
          <a:p>
            <a:r>
              <a:rPr lang="en-US" dirty="0"/>
              <a:t>Starting Chef Client, version 12.5.1</a:t>
            </a:r>
          </a:p>
          <a:p>
            <a:r>
              <a:rPr lang="en-US" dirty="0"/>
              <a:t>resolving cookbooks for run list: ["</a:t>
            </a:r>
            <a:r>
              <a:rPr lang="en-US" dirty="0" err="1"/>
              <a:t>iis</a:t>
            </a:r>
            <a:r>
              <a:rPr lang="en-US" dirty="0"/>
              <a:t>-demo"]</a:t>
            </a:r>
          </a:p>
          <a:p>
            <a:r>
              <a:rPr lang="en-US" dirty="0"/>
              <a:t>Synchronizing Cookbooks:</a:t>
            </a:r>
          </a:p>
          <a:p>
            <a:r>
              <a:rPr lang="en-US" dirty="0"/>
              <a:t>  - </a:t>
            </a:r>
            <a:r>
              <a:rPr lang="en-US" dirty="0" err="1"/>
              <a:t>iis</a:t>
            </a:r>
            <a:r>
              <a:rPr lang="en-US" dirty="0"/>
              <a:t>-demo (0.1.0)</a:t>
            </a:r>
          </a:p>
          <a:p>
            <a:r>
              <a:rPr lang="en-US" dirty="0"/>
              <a:t>Compiling Cookbooks...</a:t>
            </a:r>
          </a:p>
          <a:p>
            <a:r>
              <a:rPr lang="en-US" dirty="0"/>
              <a:t>Converging 3 resources</a:t>
            </a:r>
          </a:p>
          <a:p>
            <a:r>
              <a:rPr lang="en-US" dirty="0"/>
              <a:t>Recipe: </a:t>
            </a:r>
            <a:r>
              <a:rPr lang="en-US" dirty="0" err="1"/>
              <a:t>iis</a:t>
            </a:r>
            <a:r>
              <a:rPr lang="en-US" dirty="0"/>
              <a:t>-demo::server</a:t>
            </a:r>
          </a:p>
          <a:p>
            <a:r>
              <a:rPr lang="en-US" dirty="0"/>
              <a:t>  * </a:t>
            </a:r>
            <a:r>
              <a:rPr lang="en-US" dirty="0" err="1"/>
              <a:t>powershell_script</a:t>
            </a:r>
            <a:r>
              <a:rPr lang="en-US" dirty="0"/>
              <a:t>[Install IIS] action run</a:t>
            </a:r>
          </a:p>
          <a:p>
            <a:r>
              <a:rPr lang="en-US" dirty="0"/>
              <a:t>    - execute "C:\Windows\system32\</a:t>
            </a:r>
            <a:r>
              <a:rPr lang="en-US" dirty="0" err="1"/>
              <a:t>WindowsPowerShell</a:t>
            </a:r>
            <a:r>
              <a:rPr lang="en-US" dirty="0"/>
              <a:t>\v1.0\</a:t>
            </a:r>
            <a:r>
              <a:rPr lang="en-US" dirty="0" err="1"/>
              <a:t>powershell.exe</a:t>
            </a:r>
            <a:r>
              <a:rPr lang="en-US" dirty="0"/>
              <a:t>" </a:t>
            </a:r>
            <a:r>
              <a:rPr lang="en-US" dirty="0" smtClean="0"/>
              <a:t>-</a:t>
            </a:r>
            <a:r>
              <a:rPr lang="en-US" dirty="0" err="1" smtClean="0"/>
              <a:t>NoLogo</a:t>
            </a:r>
            <a:r>
              <a:rPr lang="en-US" dirty="0" smtClean="0"/>
              <a:t> -</a:t>
            </a:r>
            <a:r>
              <a:rPr lang="en-US" dirty="0" err="1" smtClean="0"/>
              <a:t>NonInteractive</a:t>
            </a:r>
            <a:r>
              <a:rPr lang="en-US" dirty="0" smtClean="0"/>
              <a:t> -</a:t>
            </a:r>
            <a:r>
              <a:rPr lang="en-US" dirty="0" err="1" smtClean="0"/>
              <a:t>NoProfile</a:t>
            </a:r>
            <a:r>
              <a:rPr lang="en-US" dirty="0" smtClean="0"/>
              <a:t> -</a:t>
            </a:r>
            <a:r>
              <a:rPr lang="en-US" dirty="0" err="1" smtClean="0"/>
              <a:t>ExecutionPolicy</a:t>
            </a:r>
            <a:r>
              <a:rPr lang="en-US" dirty="0" smtClean="0"/>
              <a:t> Bypass -</a:t>
            </a:r>
            <a:r>
              <a:rPr lang="en-US" dirty="0" err="1" smtClean="0"/>
              <a:t>InputFormat</a:t>
            </a:r>
            <a:r>
              <a:rPr lang="en-US" dirty="0" smtClean="0"/>
              <a:t> None -</a:t>
            </a:r>
            <a:endParaRPr lang="en-US" dirty="0"/>
          </a:p>
        </p:txBody>
      </p:sp>
      <p:sp>
        <p:nvSpPr>
          <p:cNvPr id="3" name="Title 2"/>
          <p:cNvSpPr>
            <a:spLocks noGrp="1"/>
          </p:cNvSpPr>
          <p:nvPr>
            <p:ph type="title"/>
          </p:nvPr>
        </p:nvSpPr>
        <p:spPr>
          <a:xfrm>
            <a:off x="228602" y="332509"/>
            <a:ext cx="16256000" cy="755259"/>
          </a:xfrm>
        </p:spPr>
        <p:txBody>
          <a:bodyPr>
            <a:normAutofit fontScale="90000"/>
          </a:bodyPr>
          <a:lstStyle/>
          <a:p>
            <a:r>
              <a:rPr lang="en-US" sz="5400" dirty="0" smtClean="0"/>
              <a:t>Lab: Apply the '</a:t>
            </a:r>
            <a:r>
              <a:rPr lang="en-US" sz="5400" dirty="0" err="1" smtClean="0"/>
              <a:t>iis</a:t>
            </a:r>
            <a:r>
              <a:rPr lang="en-US" sz="5400" dirty="0" smtClean="0"/>
              <a:t>-demo' Cookbook's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&gt;</a:t>
            </a:r>
            <a:r>
              <a:rPr lang="en-US" sz="3600" dirty="0" smtClean="0"/>
              <a:t> </a:t>
            </a:r>
            <a:r>
              <a:rPr lang="en-US" sz="3200" dirty="0"/>
              <a:t>cd </a:t>
            </a:r>
            <a:r>
              <a:rPr lang="en-US" sz="3200" dirty="0" smtClean="0"/>
              <a:t>~</a:t>
            </a:r>
          </a:p>
          <a:p>
            <a:r>
              <a:rPr lang="en-US" sz="3200" dirty="0"/>
              <a:t>&gt;</a:t>
            </a:r>
            <a:r>
              <a:rPr lang="en-US" sz="3200" smtClean="0"/>
              <a:t> </a:t>
            </a:r>
            <a:r>
              <a:rPr lang="en-US" sz="3200" dirty="0" smtClean="0"/>
              <a:t>chef-client --local-mode -r "recipe[</a:t>
            </a:r>
            <a:r>
              <a:rPr lang="en-US" sz="3200" dirty="0" err="1" smtClean="0"/>
              <a:t>iis</a:t>
            </a:r>
            <a:r>
              <a:rPr lang="en-US" sz="3200" dirty="0" smtClean="0"/>
              <a:t>-demo]"</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 Means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Determine the new version number</a:t>
            </a:r>
          </a:p>
          <a:p>
            <a:pPr marL="380990" indent="-380990">
              <a:buFont typeface="Wingdings" charset="2"/>
              <a:buChar char="q"/>
            </a:pPr>
            <a:r>
              <a:rPr lang="en-US" dirty="0" smtClean="0"/>
              <a:t>Update the version of the "</a:t>
            </a:r>
            <a:r>
              <a:rPr lang="en-US" dirty="0" err="1" smtClean="0"/>
              <a:t>iis</a:t>
            </a:r>
            <a:r>
              <a:rPr lang="en-US" dirty="0" smtClean="0"/>
              <a:t>-demo" cookbook</a:t>
            </a:r>
          </a:p>
          <a:p>
            <a:pPr marL="380990" indent="-380990">
              <a:buFont typeface="Wingdings" charset="2"/>
              <a:buChar char="q"/>
            </a:pPr>
            <a:r>
              <a:rPr lang="en-US" dirty="0"/>
              <a:t>Commit the changes to the </a:t>
            </a:r>
            <a:r>
              <a:rPr lang="en-US" dirty="0" smtClean="0"/>
              <a:t>"</a:t>
            </a:r>
            <a:r>
              <a:rPr lang="en-US" dirty="0" err="1" smtClean="0"/>
              <a:t>iis</a:t>
            </a:r>
            <a:r>
              <a:rPr lang="en-US" dirty="0" smtClean="0"/>
              <a:t>-demo"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 Means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Determine the new version number</a:t>
            </a:r>
          </a:p>
          <a:p>
            <a:pPr marL="380990" indent="-380990">
              <a:buFont typeface="Wingdings" charset="2"/>
              <a:buChar char="q"/>
            </a:pPr>
            <a:r>
              <a:rPr lang="en-US" dirty="0" smtClean="0"/>
              <a:t>Update the version of the </a:t>
            </a:r>
            <a:r>
              <a:rPr lang="en-US" dirty="0"/>
              <a:t>"</a:t>
            </a:r>
            <a:r>
              <a:rPr lang="en-US" dirty="0" err="1"/>
              <a:t>iis</a:t>
            </a:r>
            <a:r>
              <a:rPr lang="en-US" dirty="0"/>
              <a:t>-demo" </a:t>
            </a:r>
            <a:r>
              <a:rPr lang="en-US" dirty="0" smtClean="0"/>
              <a:t>cookbook</a:t>
            </a:r>
          </a:p>
          <a:p>
            <a:pPr marL="380990" indent="-380990">
              <a:buFont typeface="Wingdings" charset="2"/>
              <a:buChar char="q"/>
            </a:pPr>
            <a:r>
              <a:rPr lang="en-US" dirty="0"/>
              <a:t>Commit the changes to the "</a:t>
            </a:r>
            <a:r>
              <a:rPr lang="en-US" dirty="0" err="1"/>
              <a:t>iis</a:t>
            </a:r>
            <a:r>
              <a:rPr lang="en-US" dirty="0"/>
              <a:t>-demo" 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93263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t>
            </a:r>
            <a:r>
              <a:rPr lang="en-US" dirty="0" err="1" smtClean="0"/>
              <a:t>iis</a:t>
            </a:r>
            <a:r>
              <a:rPr lang="en-US" dirty="0" smtClean="0"/>
              <a:t>-demo'</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err="1" smtClean="0"/>
              <a:t>iis</a:t>
            </a:r>
            <a:r>
              <a:rPr lang="en-US" dirty="0" smtClean="0"/>
              <a:t>-demo'</a:t>
            </a:r>
            <a:endParaRPr lang="en-US" dirty="0"/>
          </a:p>
          <a:p>
            <a:r>
              <a:rPr lang="en-US" dirty="0" err="1"/>
              <a:t>long_description</a:t>
            </a:r>
            <a:r>
              <a:rPr lang="en-US" dirty="0"/>
              <a:t> 'Installs/Configures </a:t>
            </a:r>
            <a:r>
              <a:rPr lang="en-US" dirty="0" err="1" smtClean="0"/>
              <a:t>iis</a:t>
            </a:r>
            <a:r>
              <a:rPr lang="en-US" dirty="0" smtClean="0"/>
              <a:t>-demo'</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smtClean="0"/>
              <a:t>~\cookbooks\</a:t>
            </a:r>
            <a:r>
              <a:rPr lang="en-US" sz="3733" dirty="0" err="1" smtClean="0"/>
              <a:t>iis</a:t>
            </a:r>
            <a:r>
              <a:rPr lang="en-US" sz="3733" dirty="0" smtClean="0"/>
              <a:t>-demo\</a:t>
            </a:r>
            <a:r>
              <a:rPr lang="en-US" sz="3733" dirty="0" err="1" smtClean="0"/>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 Means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Determine the new version number</a:t>
            </a:r>
          </a:p>
          <a:p>
            <a:pPr marL="380990" indent="-380990">
              <a:buFont typeface="Wingdings" charset="2"/>
              <a:buChar char="ü"/>
            </a:pPr>
            <a:r>
              <a:rPr lang="en-US" dirty="0" smtClean="0"/>
              <a:t>Update the version of the </a:t>
            </a:r>
            <a:r>
              <a:rPr lang="en-US" dirty="0"/>
              <a:t>"</a:t>
            </a:r>
            <a:r>
              <a:rPr lang="en-US" dirty="0" err="1"/>
              <a:t>iis</a:t>
            </a:r>
            <a:r>
              <a:rPr lang="en-US" dirty="0"/>
              <a:t>-demo" </a:t>
            </a:r>
            <a:r>
              <a:rPr lang="en-US" dirty="0" smtClean="0"/>
              <a:t>cookbook</a:t>
            </a:r>
          </a:p>
          <a:p>
            <a:pPr marL="380990" indent="-380990">
              <a:buFont typeface="Wingdings" charset="2"/>
              <a:buChar char="q"/>
            </a:pPr>
            <a:r>
              <a:rPr lang="en-US" dirty="0"/>
              <a:t>Commit the changes to the "</a:t>
            </a:r>
            <a:r>
              <a:rPr lang="en-US" dirty="0" err="1"/>
              <a:t>iis</a:t>
            </a:r>
            <a:r>
              <a:rPr lang="en-US" dirty="0"/>
              <a:t>-demo" 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701791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 Means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Determine the new version number</a:t>
            </a:r>
          </a:p>
          <a:p>
            <a:pPr marL="380990" indent="-380990">
              <a:buFont typeface="Wingdings" charset="2"/>
              <a:buChar char="ü"/>
            </a:pPr>
            <a:r>
              <a:rPr lang="en-US" dirty="0" smtClean="0"/>
              <a:t>Update the version of the </a:t>
            </a:r>
            <a:r>
              <a:rPr lang="en-US" dirty="0"/>
              <a:t>"</a:t>
            </a:r>
            <a:r>
              <a:rPr lang="en-US" dirty="0" err="1"/>
              <a:t>iis</a:t>
            </a:r>
            <a:r>
              <a:rPr lang="en-US" dirty="0"/>
              <a:t>-demo" </a:t>
            </a:r>
            <a:r>
              <a:rPr lang="en-US" dirty="0" smtClean="0"/>
              <a:t>cookbook</a:t>
            </a:r>
          </a:p>
          <a:p>
            <a:pPr marL="380990" indent="-380990">
              <a:buFont typeface="Wingdings" charset="2"/>
              <a:buChar char="ü"/>
            </a:pPr>
            <a:r>
              <a:rPr lang="en-US" dirty="0"/>
              <a:t>Commit the changes to the "</a:t>
            </a:r>
            <a:r>
              <a:rPr lang="en-US" dirty="0" err="1"/>
              <a:t>iis</a:t>
            </a:r>
            <a:r>
              <a:rPr lang="en-US" dirty="0"/>
              <a:t>-demo" 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49707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Courier New" charset="0"/>
              <a:buChar char="o"/>
            </a:pPr>
            <a:r>
              <a:rPr lang="en-US" dirty="0" smtClean="0"/>
              <a:t>IP Address</a:t>
            </a:r>
            <a:endParaRPr lang="en-US" dirty="0"/>
          </a:p>
          <a:p>
            <a:pPr marL="609585" indent="-609585">
              <a:buFont typeface="Courier New" charset="0"/>
              <a:buChar char="o"/>
            </a:pPr>
            <a:r>
              <a:rPr lang="en-US" dirty="0"/>
              <a:t>hostname</a:t>
            </a:r>
          </a:p>
          <a:p>
            <a:pPr marL="609585" indent="-609585">
              <a:buFont typeface="Courier New" charset="0"/>
              <a:buChar char="o"/>
            </a:pPr>
            <a:r>
              <a:rPr lang="en-US" dirty="0"/>
              <a:t>memory</a:t>
            </a:r>
          </a:p>
          <a:p>
            <a:pPr marL="609585" indent="-609585">
              <a:buFont typeface="Courier New" charset="0"/>
              <a:buChar char="o"/>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668423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Development Workflow</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50</a:t>
            </a:fld>
            <a:endParaRPr lang="en-US" dirty="0"/>
          </a:p>
        </p:txBody>
      </p:sp>
      <p:graphicFrame>
        <p:nvGraphicFramePr>
          <p:cNvPr id="6" name="Diagram 5"/>
          <p:cNvGraphicFramePr/>
          <p:nvPr>
            <p:extLst>
              <p:ext uri="{D42A27DB-BD31-4B8C-83A1-F6EECF244321}">
                <p14:modId xmlns:p14="http://schemas.microsoft.com/office/powerpoint/2010/main" val="112585092"/>
              </p:ext>
            </p:extLst>
          </p:nvPr>
        </p:nvGraphicFramePr>
        <p:xfrm>
          <a:off x="3013752" y="3368724"/>
          <a:ext cx="9764402" cy="4837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2056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121104" y="2315962"/>
            <a:ext cx="14423693" cy="5721133"/>
          </a:xfrm>
        </p:spPr>
        <p:txBody>
          <a:bodyPr>
            <a:normAutofit/>
          </a:bodyPr>
          <a:lstStyle/>
          <a:p>
            <a:r>
              <a:rPr lang="en-US" dirty="0" smtClean="0"/>
              <a:t>Windows </a:t>
            </a:r>
            <a:r>
              <a:rPr lang="en-US" dirty="0"/>
              <a:t>IP Configuration</a:t>
            </a:r>
          </a:p>
          <a:p>
            <a:endParaRPr lang="en-US" dirty="0"/>
          </a:p>
          <a:p>
            <a:r>
              <a:rPr lang="en-US" dirty="0"/>
              <a:t>Ethernet adapter Ethernet 2:</a:t>
            </a:r>
          </a:p>
          <a:p>
            <a:endParaRPr lang="en-US" dirty="0"/>
          </a:p>
          <a:p>
            <a:r>
              <a:rPr lang="en-US" dirty="0"/>
              <a:t>   Connection-specific DNS Suffix  . : ec2.internal</a:t>
            </a:r>
          </a:p>
          <a:p>
            <a:r>
              <a:rPr lang="en-US" dirty="0"/>
              <a:t>   Link-local IPv6 Address . . . . . : fe80::2da8:4ba7:45e2:e863%21</a:t>
            </a:r>
          </a:p>
          <a:p>
            <a:r>
              <a:rPr lang="en-US" dirty="0"/>
              <a:t>   IPv4 Address. . . . . . . . . . . : 172.31.21.21</a:t>
            </a:r>
          </a:p>
          <a:p>
            <a:r>
              <a:rPr lang="en-US" dirty="0"/>
              <a:t>   Subnet Mask . . . . . . . . . . . : 255.255.240.0</a:t>
            </a:r>
          </a:p>
          <a:p>
            <a:r>
              <a:rPr lang="en-US" dirty="0"/>
              <a:t>   Default Gateway . . . . . . . . . : 172.31.16.1</a:t>
            </a:r>
          </a:p>
          <a:p>
            <a:endParaRPr lang="en-US" dirty="0" smtClean="0"/>
          </a:p>
          <a:p>
            <a:endParaRPr lang="en-US" dirty="0"/>
          </a:p>
        </p:txBody>
      </p:sp>
      <p:sp>
        <p:nvSpPr>
          <p:cNvPr id="2" name="Title 1"/>
          <p:cNvSpPr>
            <a:spLocks noGrp="1"/>
          </p:cNvSpPr>
          <p:nvPr>
            <p:ph type="title"/>
          </p:nvPr>
        </p:nvSpPr>
        <p:spPr/>
        <p:txBody>
          <a:bodyPr/>
          <a:lstStyle/>
          <a:p>
            <a:r>
              <a:rPr lang="en-US" dirty="0" smtClean="0"/>
              <a:t>GE: Finding the IP Address</a:t>
            </a:r>
            <a:endParaRPr lang="en-US" dirty="0"/>
          </a:p>
        </p:txBody>
      </p:sp>
      <p:sp>
        <p:nvSpPr>
          <p:cNvPr id="4" name="Text Placeholder 3"/>
          <p:cNvSpPr>
            <a:spLocks noGrp="1"/>
          </p:cNvSpPr>
          <p:nvPr>
            <p:ph type="body" sz="quarter" idx="11"/>
          </p:nvPr>
        </p:nvSpPr>
        <p:spPr/>
        <p:txBody>
          <a:bodyPr/>
          <a:lstStyle/>
          <a:p>
            <a:r>
              <a:rPr lang="en-US" dirty="0"/>
              <a:t>&gt;</a:t>
            </a:r>
            <a:r>
              <a:rPr lang="en-US" dirty="0" smtClean="0"/>
              <a:t> </a:t>
            </a:r>
            <a:r>
              <a:rPr lang="en-US" dirty="0" smtClean="0"/>
              <a:t>ipconfig</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542921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121104" y="2315963"/>
            <a:ext cx="14423693" cy="5673006"/>
          </a:xfrm>
        </p:spPr>
        <p:txBody>
          <a:bodyPr>
            <a:normAutofit/>
          </a:bodyPr>
          <a:lstStyle/>
          <a:p>
            <a:r>
              <a:rPr lang="en-US" dirty="0" smtClean="0"/>
              <a:t>WIN-KRQSVD3RFM7</a:t>
            </a:r>
          </a:p>
          <a:p>
            <a:endParaRPr lang="en-US" dirty="0"/>
          </a:p>
        </p:txBody>
      </p:sp>
      <p:sp>
        <p:nvSpPr>
          <p:cNvPr id="2" name="Title 1"/>
          <p:cNvSpPr>
            <a:spLocks noGrp="1"/>
          </p:cNvSpPr>
          <p:nvPr>
            <p:ph type="title"/>
          </p:nvPr>
        </p:nvSpPr>
        <p:spPr/>
        <p:txBody>
          <a:bodyPr/>
          <a:lstStyle/>
          <a:p>
            <a:r>
              <a:rPr lang="en-US" dirty="0" smtClean="0"/>
              <a:t>GE: Finding the Hostname</a:t>
            </a:r>
            <a:endParaRPr lang="en-US" dirty="0"/>
          </a:p>
        </p:txBody>
      </p:sp>
      <p:sp>
        <p:nvSpPr>
          <p:cNvPr id="4" name="Text Placeholder 3"/>
          <p:cNvSpPr>
            <a:spLocks noGrp="1"/>
          </p:cNvSpPr>
          <p:nvPr>
            <p:ph type="body" sz="quarter" idx="11"/>
          </p:nvPr>
        </p:nvSpPr>
        <p:spPr/>
        <p:txBody>
          <a:bodyPr/>
          <a:lstStyle/>
          <a:p>
            <a:r>
              <a:rPr lang="en-US" dirty="0"/>
              <a:t>&gt;</a:t>
            </a:r>
            <a:r>
              <a:rPr lang="en-US" dirty="0" smtClean="0"/>
              <a:t> </a:t>
            </a:r>
            <a:r>
              <a:rPr lang="en-US" dirty="0" smtClean="0"/>
              <a:t>hostname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884035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121104" y="2315962"/>
            <a:ext cx="14423693" cy="5721133"/>
          </a:xfrm>
        </p:spPr>
        <p:txBody>
          <a:bodyPr>
            <a:normAutofit/>
          </a:bodyPr>
          <a:lstStyle/>
          <a:p>
            <a:r>
              <a:rPr lang="en-US" dirty="0" err="1" smtClean="0"/>
              <a:t>TotalPhysicalMemory</a:t>
            </a:r>
            <a:endParaRPr lang="en-US" dirty="0"/>
          </a:p>
          <a:p>
            <a:r>
              <a:rPr lang="en-US" dirty="0"/>
              <a:t>8052654080</a:t>
            </a:r>
          </a:p>
        </p:txBody>
      </p:sp>
      <p:sp>
        <p:nvSpPr>
          <p:cNvPr id="2" name="Title 1"/>
          <p:cNvSpPr>
            <a:spLocks noGrp="1"/>
          </p:cNvSpPr>
          <p:nvPr>
            <p:ph type="title"/>
          </p:nvPr>
        </p:nvSpPr>
        <p:spPr/>
        <p:txBody>
          <a:bodyPr/>
          <a:lstStyle/>
          <a:p>
            <a:r>
              <a:rPr lang="en-US" dirty="0" smtClean="0"/>
              <a:t>GE: Finding the Total Memory</a:t>
            </a:r>
            <a:endParaRPr lang="en-US" dirty="0"/>
          </a:p>
        </p:txBody>
      </p:sp>
      <p:sp>
        <p:nvSpPr>
          <p:cNvPr id="4" name="Text Placeholder 3"/>
          <p:cNvSpPr>
            <a:spLocks noGrp="1"/>
          </p:cNvSpPr>
          <p:nvPr>
            <p:ph type="body" sz="quarter" idx="11"/>
          </p:nvPr>
        </p:nvSpPr>
        <p:spPr/>
        <p:txBody>
          <a:bodyPr/>
          <a:lstStyle/>
          <a:p>
            <a:r>
              <a:rPr lang="en-US" dirty="0"/>
              <a:t>&gt;</a:t>
            </a:r>
            <a:r>
              <a:rPr lang="en-US" dirty="0" smtClean="0"/>
              <a:t> </a:t>
            </a:r>
            <a:r>
              <a:rPr lang="en-US" dirty="0"/>
              <a:t>wmic </a:t>
            </a:r>
            <a:r>
              <a:rPr lang="en-US" dirty="0" err="1"/>
              <a:t>ComputerSystem</a:t>
            </a:r>
            <a:r>
              <a:rPr lang="en-US" dirty="0"/>
              <a:t> get </a:t>
            </a:r>
            <a:r>
              <a:rPr lang="en-US" dirty="0" err="1" smtClean="0"/>
              <a:t>TotalPhysicalMemory</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697854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121104" y="2315963"/>
            <a:ext cx="14423693" cy="5673006"/>
          </a:xfrm>
        </p:spPr>
        <p:txBody>
          <a:bodyPr>
            <a:normAutofit/>
          </a:bodyPr>
          <a:lstStyle/>
          <a:p>
            <a:r>
              <a:rPr lang="it-IT" dirty="0" err="1" smtClean="0"/>
              <a:t>Name</a:t>
            </a:r>
            <a:endParaRPr lang="it-IT" dirty="0"/>
          </a:p>
          <a:p>
            <a:r>
              <a:rPr lang="it-IT" dirty="0"/>
              <a:t>Intel(</a:t>
            </a:r>
            <a:r>
              <a:rPr lang="it-IT" dirty="0" err="1"/>
              <a:t>R</a:t>
            </a:r>
            <a:r>
              <a:rPr lang="it-IT" dirty="0"/>
              <a:t>) </a:t>
            </a:r>
            <a:r>
              <a:rPr lang="it-IT" dirty="0" err="1"/>
              <a:t>Xeon</a:t>
            </a:r>
            <a:r>
              <a:rPr lang="it-IT" dirty="0"/>
              <a:t>(</a:t>
            </a:r>
            <a:r>
              <a:rPr lang="it-IT" dirty="0" err="1"/>
              <a:t>R</a:t>
            </a:r>
            <a:r>
              <a:rPr lang="it-IT" dirty="0"/>
              <a:t>) CPU E5-2666 v3 @ </a:t>
            </a:r>
            <a:r>
              <a:rPr lang="it-IT" dirty="0" smtClean="0"/>
              <a:t>2.90GHz</a:t>
            </a:r>
            <a:endParaRPr lang="it-IT" dirty="0"/>
          </a:p>
        </p:txBody>
      </p:sp>
      <p:sp>
        <p:nvSpPr>
          <p:cNvPr id="2" name="Title 1"/>
          <p:cNvSpPr>
            <a:spLocks noGrp="1"/>
          </p:cNvSpPr>
          <p:nvPr>
            <p:ph type="title"/>
          </p:nvPr>
        </p:nvSpPr>
        <p:spPr/>
        <p:txBody>
          <a:bodyPr/>
          <a:lstStyle/>
          <a:p>
            <a:r>
              <a:rPr lang="en-US" dirty="0" smtClean="0"/>
              <a:t>GE: Finding the CPU MHz</a:t>
            </a:r>
            <a:endParaRPr lang="en-US" dirty="0"/>
          </a:p>
        </p:txBody>
      </p:sp>
      <p:sp>
        <p:nvSpPr>
          <p:cNvPr id="4" name="Text Placeholder 3"/>
          <p:cNvSpPr>
            <a:spLocks noGrp="1"/>
          </p:cNvSpPr>
          <p:nvPr>
            <p:ph type="body" sz="quarter" idx="11"/>
          </p:nvPr>
        </p:nvSpPr>
        <p:spPr/>
        <p:txBody>
          <a:bodyPr/>
          <a:lstStyle/>
          <a:p>
            <a:r>
              <a:rPr lang="en-US" dirty="0"/>
              <a:t>&gt;</a:t>
            </a:r>
            <a:r>
              <a:rPr lang="en-US" dirty="0" smtClean="0"/>
              <a:t> </a:t>
            </a:r>
            <a:r>
              <a:rPr lang="en-US" dirty="0"/>
              <a:t>wmic </a:t>
            </a:r>
            <a:r>
              <a:rPr lang="en-US" dirty="0" err="1"/>
              <a:t>cpu</a:t>
            </a:r>
            <a:r>
              <a:rPr lang="en-US" dirty="0"/>
              <a:t> get </a:t>
            </a:r>
            <a:r>
              <a:rPr lang="en-US" dirty="0" smtClean="0"/>
              <a:t>name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73980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16761</TotalTime>
  <Words>5110</Words>
  <Application>Microsoft Macintosh PowerPoint</Application>
  <PresentationFormat>Custom</PresentationFormat>
  <Paragraphs>640</Paragraphs>
  <Slides>53</Slides>
  <Notes>52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System</vt:lpstr>
      <vt:lpstr>Some Useful System Data</vt:lpstr>
      <vt:lpstr>GE: Finding the IP Address</vt:lpstr>
      <vt:lpstr>GE: Finding the Hostname</vt:lpstr>
      <vt:lpstr>GE: Finding the Total Memory</vt:lpstr>
      <vt:lpstr>GE: Finding the CPU MHz</vt:lpstr>
      <vt:lpstr>Details About the System</vt:lpstr>
      <vt:lpstr>GE: Adding the CPU</vt:lpstr>
      <vt:lpstr>Details About the Node</vt:lpstr>
      <vt:lpstr>Introducing a Change</vt:lpstr>
      <vt:lpstr>GE: Change into Our Cookbook</vt:lpstr>
      <vt:lpstr>GE: Converge and Verify the Test Instance</vt:lpstr>
      <vt:lpstr>Details About the System</vt:lpstr>
      <vt:lpstr>GE: Return Home and Apply iis-demo Cookbook</vt:lpstr>
      <vt:lpstr>GE: Verify the Default Page Returns the Details</vt:lpstr>
      <vt:lpstr>Details About the System</vt:lpstr>
      <vt:lpstr>Capturing System Data</vt:lpstr>
      <vt:lpstr>Hard Coded Values</vt:lpstr>
      <vt:lpstr>Data In Real Time</vt:lpstr>
      <vt:lpstr>Ohai!</vt:lpstr>
      <vt:lpstr>GE: Running 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Using Node Attributes</vt:lpstr>
      <vt:lpstr>GE: Using the Node's Attributes</vt:lpstr>
      <vt:lpstr>Using Node Attributes</vt:lpstr>
      <vt:lpstr>Lab: Verify the Changes</vt:lpstr>
      <vt:lpstr>Lab: Test the 'iis-demo' Cookbook</vt:lpstr>
      <vt:lpstr>Lab: Apply the 'iis-demo' Cookbook's Default Recipe</vt:lpstr>
      <vt:lpstr>Change Means a New Version</vt:lpstr>
      <vt:lpstr>Cookbook Versions</vt:lpstr>
      <vt:lpstr>Semantic Versions</vt:lpstr>
      <vt:lpstr>Major, Minor, or Patch?</vt:lpstr>
      <vt:lpstr>Change Means a New Version</vt:lpstr>
      <vt:lpstr>GE: Update the Cookbook Version</vt:lpstr>
      <vt:lpstr>Change Means a New Version</vt:lpstr>
      <vt:lpstr>GE: Commit Your Work</vt:lpstr>
      <vt:lpstr>Change Means a New Version</vt:lpstr>
      <vt:lpstr>Development Workflow</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Jerry Aldrich</cp:lastModifiedBy>
  <cp:revision>2121</cp:revision>
  <cp:lastPrinted>2015-02-07T23:49:10Z</cp:lastPrinted>
  <dcterms:created xsi:type="dcterms:W3CDTF">2012-09-13T17:36:07Z</dcterms:created>
  <dcterms:modified xsi:type="dcterms:W3CDTF">2016-03-02T05:19:28Z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